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54"/>
  </p:notesMasterIdLst>
  <p:sldIdLst>
    <p:sldId id="256" r:id="rId2"/>
    <p:sldId id="320" r:id="rId3"/>
    <p:sldId id="316" r:id="rId4"/>
    <p:sldId id="260" r:id="rId5"/>
    <p:sldId id="346" r:id="rId6"/>
    <p:sldId id="259" r:id="rId7"/>
    <p:sldId id="283" r:id="rId8"/>
    <p:sldId id="284" r:id="rId9"/>
    <p:sldId id="289" r:id="rId10"/>
    <p:sldId id="290" r:id="rId11"/>
    <p:sldId id="317" r:id="rId12"/>
    <p:sldId id="291" r:id="rId13"/>
    <p:sldId id="323" r:id="rId14"/>
    <p:sldId id="293" r:id="rId15"/>
    <p:sldId id="324" r:id="rId16"/>
    <p:sldId id="296" r:id="rId17"/>
    <p:sldId id="303" r:id="rId18"/>
    <p:sldId id="295" r:id="rId19"/>
    <p:sldId id="319" r:id="rId20"/>
    <p:sldId id="294" r:id="rId21"/>
    <p:sldId id="262" r:id="rId22"/>
    <p:sldId id="263" r:id="rId23"/>
    <p:sldId id="264" r:id="rId24"/>
    <p:sldId id="325" r:id="rId25"/>
    <p:sldId id="268" r:id="rId26"/>
    <p:sldId id="266" r:id="rId27"/>
    <p:sldId id="326" r:id="rId28"/>
    <p:sldId id="327" r:id="rId29"/>
    <p:sldId id="328" r:id="rId30"/>
    <p:sldId id="274" r:id="rId31"/>
    <p:sldId id="321" r:id="rId32"/>
    <p:sldId id="322" r:id="rId33"/>
    <p:sldId id="329" r:id="rId34"/>
    <p:sldId id="349" r:id="rId35"/>
    <p:sldId id="348" r:id="rId36"/>
    <p:sldId id="330" r:id="rId37"/>
    <p:sldId id="338" r:id="rId38"/>
    <p:sldId id="336" r:id="rId39"/>
    <p:sldId id="340" r:id="rId40"/>
    <p:sldId id="339" r:id="rId41"/>
    <p:sldId id="331" r:id="rId42"/>
    <p:sldId id="335" r:id="rId43"/>
    <p:sldId id="332" r:id="rId44"/>
    <p:sldId id="350" r:id="rId45"/>
    <p:sldId id="333" r:id="rId46"/>
    <p:sldId id="343" r:id="rId47"/>
    <p:sldId id="334" r:id="rId48"/>
    <p:sldId id="345" r:id="rId49"/>
    <p:sldId id="341" r:id="rId50"/>
    <p:sldId id="344" r:id="rId51"/>
    <p:sldId id="342" r:id="rId52"/>
    <p:sldId id="347"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Rockwell Extra Bold" pitchFamily="18" charset="0"/>
        <a:ea typeface="+mn-ea"/>
        <a:cs typeface="+mn-cs"/>
      </a:defRPr>
    </a:lvl1pPr>
    <a:lvl2pPr marL="457200" algn="l" rtl="0" fontAlgn="base">
      <a:spcBef>
        <a:spcPct val="0"/>
      </a:spcBef>
      <a:spcAft>
        <a:spcPct val="0"/>
      </a:spcAft>
      <a:defRPr kern="1200">
        <a:solidFill>
          <a:schemeClr val="tx1"/>
        </a:solidFill>
        <a:latin typeface="Rockwell Extra Bold" pitchFamily="18" charset="0"/>
        <a:ea typeface="+mn-ea"/>
        <a:cs typeface="+mn-cs"/>
      </a:defRPr>
    </a:lvl2pPr>
    <a:lvl3pPr marL="914400" algn="l" rtl="0" fontAlgn="base">
      <a:spcBef>
        <a:spcPct val="0"/>
      </a:spcBef>
      <a:spcAft>
        <a:spcPct val="0"/>
      </a:spcAft>
      <a:defRPr kern="1200">
        <a:solidFill>
          <a:schemeClr val="tx1"/>
        </a:solidFill>
        <a:latin typeface="Rockwell Extra Bold" pitchFamily="18" charset="0"/>
        <a:ea typeface="+mn-ea"/>
        <a:cs typeface="+mn-cs"/>
      </a:defRPr>
    </a:lvl3pPr>
    <a:lvl4pPr marL="1371600" algn="l" rtl="0" fontAlgn="base">
      <a:spcBef>
        <a:spcPct val="0"/>
      </a:spcBef>
      <a:spcAft>
        <a:spcPct val="0"/>
      </a:spcAft>
      <a:defRPr kern="1200">
        <a:solidFill>
          <a:schemeClr val="tx1"/>
        </a:solidFill>
        <a:latin typeface="Rockwell Extra Bold" pitchFamily="18" charset="0"/>
        <a:ea typeface="+mn-ea"/>
        <a:cs typeface="+mn-cs"/>
      </a:defRPr>
    </a:lvl4pPr>
    <a:lvl5pPr marL="1828800" algn="l" rtl="0" fontAlgn="base">
      <a:spcBef>
        <a:spcPct val="0"/>
      </a:spcBef>
      <a:spcAft>
        <a:spcPct val="0"/>
      </a:spcAft>
      <a:defRPr kern="1200">
        <a:solidFill>
          <a:schemeClr val="tx1"/>
        </a:solidFill>
        <a:latin typeface="Rockwell Extra Bold" pitchFamily="18" charset="0"/>
        <a:ea typeface="+mn-ea"/>
        <a:cs typeface="+mn-cs"/>
      </a:defRPr>
    </a:lvl5pPr>
    <a:lvl6pPr marL="2286000" algn="l" defTabSz="914400" rtl="0" eaLnBrk="1" latinLnBrk="0" hangingPunct="1">
      <a:defRPr kern="1200">
        <a:solidFill>
          <a:schemeClr val="tx1"/>
        </a:solidFill>
        <a:latin typeface="Rockwell Extra Bold" pitchFamily="18" charset="0"/>
        <a:ea typeface="+mn-ea"/>
        <a:cs typeface="+mn-cs"/>
      </a:defRPr>
    </a:lvl6pPr>
    <a:lvl7pPr marL="2743200" algn="l" defTabSz="914400" rtl="0" eaLnBrk="1" latinLnBrk="0" hangingPunct="1">
      <a:defRPr kern="1200">
        <a:solidFill>
          <a:schemeClr val="tx1"/>
        </a:solidFill>
        <a:latin typeface="Rockwell Extra Bold" pitchFamily="18" charset="0"/>
        <a:ea typeface="+mn-ea"/>
        <a:cs typeface="+mn-cs"/>
      </a:defRPr>
    </a:lvl7pPr>
    <a:lvl8pPr marL="3200400" algn="l" defTabSz="914400" rtl="0" eaLnBrk="1" latinLnBrk="0" hangingPunct="1">
      <a:defRPr kern="1200">
        <a:solidFill>
          <a:schemeClr val="tx1"/>
        </a:solidFill>
        <a:latin typeface="Rockwell Extra Bold" pitchFamily="18" charset="0"/>
        <a:ea typeface="+mn-ea"/>
        <a:cs typeface="+mn-cs"/>
      </a:defRPr>
    </a:lvl8pPr>
    <a:lvl9pPr marL="3657600" algn="l" defTabSz="914400" rtl="0" eaLnBrk="1" latinLnBrk="0" hangingPunct="1">
      <a:defRPr kern="1200">
        <a:solidFill>
          <a:schemeClr val="tx1"/>
        </a:solidFill>
        <a:latin typeface="Rockwell Extra Bol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2" autoAdjust="0"/>
    <p:restoredTop sz="94660" autoAdjust="0"/>
  </p:normalViewPr>
  <p:slideViewPr>
    <p:cSldViewPr>
      <p:cViewPr varScale="1">
        <p:scale>
          <a:sx n="71" d="100"/>
          <a:sy n="71" d="100"/>
        </p:scale>
        <p:origin x="-49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8"/>
    </p:cViewPr>
  </p:sorterViewPr>
  <p:notesViewPr>
    <p:cSldViewPr>
      <p:cViewPr varScale="1">
        <p:scale>
          <a:sx n="111" d="100"/>
          <a:sy n="111" d="100"/>
        </p:scale>
        <p:origin x="-58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bwMode="auto">
          <a:xfrm>
            <a:off x="0" y="0"/>
            <a:ext cx="3038161" cy="46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lvl1pPr defTabSz="932610">
              <a:defRPr sz="1200">
                <a:latin typeface="Arial" charset="0"/>
              </a:defRPr>
            </a:lvl1pPr>
          </a:lstStyle>
          <a:p>
            <a:pPr>
              <a:defRPr/>
            </a:pPr>
            <a:endParaRPr lang="en-US" dirty="0"/>
          </a:p>
        </p:txBody>
      </p:sp>
      <p:sp>
        <p:nvSpPr>
          <p:cNvPr id="303107" name="Rectangle 3"/>
          <p:cNvSpPr>
            <a:spLocks noGrp="1" noChangeArrowheads="1"/>
          </p:cNvSpPr>
          <p:nvPr>
            <p:ph type="dt" idx="1"/>
          </p:nvPr>
        </p:nvSpPr>
        <p:spPr bwMode="auto">
          <a:xfrm>
            <a:off x="3970634" y="0"/>
            <a:ext cx="3038161" cy="46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lvl1pPr algn="r" defTabSz="932610">
              <a:defRPr sz="1200">
                <a:latin typeface="Arial" charset="0"/>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3109" name="Rectangle 5"/>
          <p:cNvSpPr>
            <a:spLocks noGrp="1" noChangeArrowheads="1"/>
          </p:cNvSpPr>
          <p:nvPr>
            <p:ph type="body" sz="quarter" idx="3"/>
          </p:nvPr>
        </p:nvSpPr>
        <p:spPr bwMode="auto">
          <a:xfrm>
            <a:off x="701362" y="4416111"/>
            <a:ext cx="5607678" cy="418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3110" name="Rectangle 6"/>
          <p:cNvSpPr>
            <a:spLocks noGrp="1" noChangeArrowheads="1"/>
          </p:cNvSpPr>
          <p:nvPr>
            <p:ph type="ftr" sz="quarter" idx="4"/>
          </p:nvPr>
        </p:nvSpPr>
        <p:spPr bwMode="auto">
          <a:xfrm>
            <a:off x="0" y="8829019"/>
            <a:ext cx="3038161" cy="46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b" anchorCtr="0" compatLnSpc="1">
            <a:prstTxWarp prst="textNoShape">
              <a:avLst/>
            </a:prstTxWarp>
          </a:bodyPr>
          <a:lstStyle>
            <a:lvl1pPr defTabSz="932610">
              <a:defRPr sz="1200">
                <a:latin typeface="Arial" charset="0"/>
              </a:defRPr>
            </a:lvl1pPr>
          </a:lstStyle>
          <a:p>
            <a:pPr>
              <a:defRPr/>
            </a:pPr>
            <a:endParaRPr lang="en-US" dirty="0"/>
          </a:p>
        </p:txBody>
      </p:sp>
      <p:sp>
        <p:nvSpPr>
          <p:cNvPr id="303111" name="Rectangle 7"/>
          <p:cNvSpPr>
            <a:spLocks noGrp="1" noChangeArrowheads="1"/>
          </p:cNvSpPr>
          <p:nvPr>
            <p:ph type="sldNum" sz="quarter" idx="5"/>
          </p:nvPr>
        </p:nvSpPr>
        <p:spPr bwMode="auto">
          <a:xfrm>
            <a:off x="3970634" y="8829019"/>
            <a:ext cx="3038161" cy="46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6" tIns="46588" rIns="93176" bIns="46588" numCol="1" anchor="b" anchorCtr="0" compatLnSpc="1">
            <a:prstTxWarp prst="textNoShape">
              <a:avLst/>
            </a:prstTxWarp>
          </a:bodyPr>
          <a:lstStyle>
            <a:lvl1pPr algn="r" defTabSz="932610">
              <a:defRPr sz="1200">
                <a:latin typeface="Arial" charset="0"/>
              </a:defRPr>
            </a:lvl1pPr>
          </a:lstStyle>
          <a:p>
            <a:pPr>
              <a:defRPr/>
            </a:pPr>
            <a:fld id="{9E9958C4-8C44-4CA2-86B3-BFD543CB0A4D}" type="slidenum">
              <a:rPr lang="en-US"/>
              <a:pPr>
                <a:defRPr/>
              </a:pPr>
              <a:t>‹#›</a:t>
            </a:fld>
            <a:endParaRPr lang="en-US" dirty="0"/>
          </a:p>
        </p:txBody>
      </p:sp>
    </p:spTree>
    <p:extLst>
      <p:ext uri="{BB962C8B-B14F-4D97-AF65-F5344CB8AC3E}">
        <p14:creationId xmlns:p14="http://schemas.microsoft.com/office/powerpoint/2010/main" val="2770295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8256F0-1A0D-4D11-A743-7E60B4D38BFD}" type="slidenum">
              <a:rPr lang="en-US" altLang="en-US" smtClean="0"/>
              <a:pPr eaLnBrk="1" hangingPunct="1">
                <a:spcBef>
                  <a:spcPct val="0"/>
                </a:spcBef>
              </a:pPr>
              <a:t>1</a:t>
            </a:fld>
            <a:endParaRPr lang="en-US" altLang="en-US" dirty="0" smtClean="0"/>
          </a:p>
        </p:txBody>
      </p:sp>
      <p:sp>
        <p:nvSpPr>
          <p:cNvPr id="40963" name="Rectangle 2"/>
          <p:cNvSpPr>
            <a:spLocks noGrp="1" noRot="1" noChangeAspect="1" noChangeArrowheads="1" noTextEdit="1"/>
          </p:cNvSpPr>
          <p:nvPr>
            <p:ph type="sldImg"/>
          </p:nvPr>
        </p:nvSpPr>
        <p:spPr>
          <a:xfrm>
            <a:off x="1182688" y="698500"/>
            <a:ext cx="4645025" cy="3484563"/>
          </a:xfrm>
          <a:ln/>
        </p:spPr>
      </p:sp>
      <p:sp>
        <p:nvSpPr>
          <p:cNvPr id="4096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3E3932A-D43F-4A73-8276-F6DBB3A934D8}" type="slidenum">
              <a:rPr lang="en-US" altLang="en-US" smtClean="0"/>
              <a:pPr eaLnBrk="1" hangingPunct="1">
                <a:spcBef>
                  <a:spcPct val="0"/>
                </a:spcBef>
              </a:pPr>
              <a:t>16</a:t>
            </a:fld>
            <a:endParaRPr lang="en-US" altLang="en-US" dirty="0" smtClean="0"/>
          </a:p>
        </p:txBody>
      </p:sp>
      <p:sp>
        <p:nvSpPr>
          <p:cNvPr id="54275"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CEAE127-8B79-4379-8467-B609294F52AC}" type="slidenum">
              <a:rPr lang="en-US" altLang="en-US" smtClean="0"/>
              <a:pPr eaLnBrk="1" hangingPunct="1">
                <a:spcBef>
                  <a:spcPct val="0"/>
                </a:spcBef>
              </a:pPr>
              <a:t>17</a:t>
            </a:fld>
            <a:endParaRPr lang="en-US" altLang="en-US" dirty="0" smtClean="0"/>
          </a:p>
        </p:txBody>
      </p:sp>
      <p:sp>
        <p:nvSpPr>
          <p:cNvPr id="50179" name="Rectangle 2"/>
          <p:cNvSpPr>
            <a:spLocks noGrp="1" noRot="1" noChangeAspect="1" noChangeArrowheads="1" noTextEdit="1"/>
          </p:cNvSpPr>
          <p:nvPr>
            <p:ph type="sldImg"/>
          </p:nvPr>
        </p:nvSpPr>
        <p:spPr>
          <a:xfrm>
            <a:off x="1182688" y="698500"/>
            <a:ext cx="4645025" cy="3484563"/>
          </a:xfrm>
          <a:ln/>
        </p:spPr>
      </p:sp>
      <p:sp>
        <p:nvSpPr>
          <p:cNvPr id="5018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607492-3A02-4304-9A75-957B80806630}" type="slidenum">
              <a:rPr lang="en-US" altLang="en-US" smtClean="0"/>
              <a:pPr eaLnBrk="1" hangingPunct="1">
                <a:spcBef>
                  <a:spcPct val="0"/>
                </a:spcBef>
              </a:pPr>
              <a:t>18</a:t>
            </a:fld>
            <a:endParaRPr lang="en-US" altLang="en-US" dirty="0" smtClean="0"/>
          </a:p>
        </p:txBody>
      </p:sp>
      <p:sp>
        <p:nvSpPr>
          <p:cNvPr id="55299" name="Rectangle 2"/>
          <p:cNvSpPr>
            <a:spLocks noGrp="1" noRot="1" noChangeAspect="1" noChangeArrowheads="1" noTextEdit="1"/>
          </p:cNvSpPr>
          <p:nvPr>
            <p:ph type="sldImg"/>
          </p:nvPr>
        </p:nvSpPr>
        <p:spPr>
          <a:xfrm>
            <a:off x="1182688" y="698500"/>
            <a:ext cx="4645025" cy="3484563"/>
          </a:xfrm>
          <a:ln/>
        </p:spPr>
      </p:sp>
      <p:sp>
        <p:nvSpPr>
          <p:cNvPr id="55300"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390739C-5298-425A-A258-81D8C67F42B1}" type="slidenum">
              <a:rPr lang="en-US" altLang="en-US" smtClean="0"/>
              <a:pPr eaLnBrk="1" hangingPunct="1">
                <a:spcBef>
                  <a:spcPct val="0"/>
                </a:spcBef>
              </a:pPr>
              <a:t>20</a:t>
            </a:fld>
            <a:endParaRPr lang="en-US" altLang="en-US" dirty="0" smtClean="0"/>
          </a:p>
        </p:txBody>
      </p:sp>
      <p:sp>
        <p:nvSpPr>
          <p:cNvPr id="53251" name="Rectangle 2"/>
          <p:cNvSpPr>
            <a:spLocks noGrp="1" noRot="1" noChangeAspect="1" noChangeArrowheads="1" noTextEdit="1"/>
          </p:cNvSpPr>
          <p:nvPr>
            <p:ph type="sldImg"/>
          </p:nvPr>
        </p:nvSpPr>
        <p:spPr>
          <a:xfrm>
            <a:off x="1182688" y="698500"/>
            <a:ext cx="4645025" cy="3484563"/>
          </a:xfrm>
          <a:ln/>
        </p:spPr>
      </p:sp>
      <p:sp>
        <p:nvSpPr>
          <p:cNvPr id="53252" name="Rectangle 3"/>
          <p:cNvSpPr>
            <a:spLocks noGrp="1" noChangeArrowheads="1"/>
          </p:cNvSpPr>
          <p:nvPr>
            <p:ph type="body" idx="1"/>
          </p:nvPr>
        </p:nvSpPr>
        <p:spPr>
          <a:xfrm>
            <a:off x="744695" y="4417711"/>
            <a:ext cx="5607678" cy="4182420"/>
          </a:xfrm>
          <a:noFill/>
        </p:spPr>
        <p:txBody>
          <a:bodyPr/>
          <a:lstStyle/>
          <a:p>
            <a:pPr eaLnBrk="1" hangingPunct="1">
              <a:lnSpc>
                <a:spcPct val="90000"/>
              </a:lnSpc>
            </a:pPr>
            <a:r>
              <a:rPr lang="en-US" altLang="en-US" dirty="0" smtClean="0"/>
              <a:t>Registration functions as a passive permitting system</a:t>
            </a:r>
          </a:p>
          <a:p>
            <a:pPr eaLnBrk="1" hangingPunct="1">
              <a:lnSpc>
                <a:spcPct val="90000"/>
              </a:lnSpc>
            </a:pPr>
            <a:r>
              <a:rPr lang="en-US" altLang="en-US" dirty="0" smtClean="0"/>
              <a:t>Surface water diverters are required to register their diversion by quantity, location, type of use and name of user on an annual basis with the Arkansas Natural Resources Commission. Exceptions to this rule are withdrawals of less than one acre-foot per year, diffused surface water, and natural lakes or ponds in exclusive ownership of one person. However, if that lake or pond is fed by or refilled by a well or other surface water source that source may need to be registered. The Commission uses data from registration to allocate of water during times of shortage and as a basis for determining the state’s overall usage and water needs for inclusion in the Arkansas Water Plan</a:t>
            </a:r>
          </a:p>
          <a:p>
            <a:pPr eaLnBrk="1" hangingPunct="1">
              <a:lnSpc>
                <a:spcPct val="90000"/>
              </a:lnSpc>
            </a:pPr>
            <a:r>
              <a:rPr lang="en-US" altLang="en-US" dirty="0" smtClean="0"/>
              <a:t>Non-domestic ground water use or use from wells with a maximum potential flow rate of greater than 50,000 gallons a day must be registered with the Commission. The Commission uses the information from registration in its comprehensive ground water protection program, to designate critical ground water areas, and, if it becomes necessary, to establish ground water rights within critical areas. </a:t>
            </a:r>
          </a:p>
          <a:p>
            <a:pPr eaLnBrk="1" hangingPunct="1">
              <a:lnSpc>
                <a:spcPct val="90000"/>
              </a:lnSpc>
            </a:pPr>
            <a:r>
              <a:rPr lang="en-US" altLang="en-US" dirty="0" smtClean="0"/>
              <a:t>In many counties, the Commission has delegated the registration program to Conservation Districts. Registration fees, $10 per well or diversion, are used in part by districts to develop cost-share, educational, and informational programs. </a:t>
            </a:r>
          </a:p>
          <a:p>
            <a:pPr eaLnBrk="1" hangingPunct="1">
              <a:lnSpc>
                <a:spcPct val="90000"/>
              </a:lnSpc>
            </a:pPr>
            <a:r>
              <a:rPr lang="en-US" altLang="en-US" dirty="0" smtClean="0"/>
              <a:t>Since water use registration is to be used in determining rights when surface water use is allocated during a shortage and to assign groundwater rights, it is vital for the water user to register use on time and accurately.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09C113E-434C-4614-A1F1-AA0858FEF99C}" type="slidenum">
              <a:rPr lang="en-US" altLang="en-US" smtClean="0"/>
              <a:pPr eaLnBrk="1" hangingPunct="1">
                <a:spcBef>
                  <a:spcPct val="0"/>
                </a:spcBef>
              </a:pPr>
              <a:t>21</a:t>
            </a:fld>
            <a:endParaRPr lang="en-US" altLang="en-US" dirty="0" smtClean="0"/>
          </a:p>
        </p:txBody>
      </p:sp>
      <p:sp>
        <p:nvSpPr>
          <p:cNvPr id="56323" name="Rectangle 2"/>
          <p:cNvSpPr>
            <a:spLocks noGrp="1" noRot="1" noChangeAspect="1" noChangeArrowheads="1" noTextEdit="1"/>
          </p:cNvSpPr>
          <p:nvPr>
            <p:ph type="sldImg"/>
          </p:nvPr>
        </p:nvSpPr>
        <p:spPr>
          <a:xfrm>
            <a:off x="1182688" y="698500"/>
            <a:ext cx="4645025" cy="3484563"/>
          </a:xfrm>
          <a:ln/>
        </p:spPr>
      </p:sp>
      <p:sp>
        <p:nvSpPr>
          <p:cNvPr id="5632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8B7F76E-1783-4F46-9E49-F6ED63E7A8AA}" type="slidenum">
              <a:rPr lang="en-US" altLang="en-US" smtClean="0"/>
              <a:pPr eaLnBrk="1" hangingPunct="1">
                <a:spcBef>
                  <a:spcPct val="0"/>
                </a:spcBef>
              </a:pPr>
              <a:t>22</a:t>
            </a:fld>
            <a:endParaRPr lang="en-US" altLang="en-US" dirty="0" smtClean="0"/>
          </a:p>
        </p:txBody>
      </p:sp>
      <p:sp>
        <p:nvSpPr>
          <p:cNvPr id="57347" name="Rectangle 2"/>
          <p:cNvSpPr>
            <a:spLocks noGrp="1" noRot="1" noChangeAspect="1" noChangeArrowheads="1" noTextEdit="1"/>
          </p:cNvSpPr>
          <p:nvPr>
            <p:ph type="sldImg"/>
          </p:nvPr>
        </p:nvSpPr>
        <p:spPr>
          <a:xfrm>
            <a:off x="1182688" y="698500"/>
            <a:ext cx="4645025" cy="3484563"/>
          </a:xfrm>
          <a:ln/>
        </p:spPr>
      </p:sp>
      <p:sp>
        <p:nvSpPr>
          <p:cNvPr id="5734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CAC1A9D-E518-477F-A7D4-4BC30333EC10}" type="slidenum">
              <a:rPr lang="en-US" altLang="en-US" smtClean="0"/>
              <a:pPr eaLnBrk="1" hangingPunct="1">
                <a:spcBef>
                  <a:spcPct val="0"/>
                </a:spcBef>
              </a:pPr>
              <a:t>23</a:t>
            </a:fld>
            <a:endParaRPr lang="en-US" altLang="en-US" dirty="0" smtClean="0"/>
          </a:p>
        </p:txBody>
      </p:sp>
      <p:sp>
        <p:nvSpPr>
          <p:cNvPr id="58371" name="Rectangle 2"/>
          <p:cNvSpPr>
            <a:spLocks noGrp="1" noRot="1" noChangeAspect="1" noChangeArrowheads="1" noTextEdit="1"/>
          </p:cNvSpPr>
          <p:nvPr>
            <p:ph type="sldImg"/>
          </p:nvPr>
        </p:nvSpPr>
        <p:spPr>
          <a:xfrm>
            <a:off x="1182688" y="698500"/>
            <a:ext cx="4645025" cy="3484563"/>
          </a:xfrm>
          <a:ln/>
        </p:spPr>
      </p:sp>
      <p:sp>
        <p:nvSpPr>
          <p:cNvPr id="5837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3BAC484-0372-48D1-A9AE-E7F5D8B67B5E}" type="slidenum">
              <a:rPr lang="en-US" altLang="en-US" smtClean="0"/>
              <a:pPr eaLnBrk="1" hangingPunct="1">
                <a:spcBef>
                  <a:spcPct val="0"/>
                </a:spcBef>
              </a:pPr>
              <a:t>25</a:t>
            </a:fld>
            <a:endParaRPr lang="en-US" altLang="en-US" dirty="0" smtClean="0"/>
          </a:p>
        </p:txBody>
      </p:sp>
      <p:sp>
        <p:nvSpPr>
          <p:cNvPr id="59395" name="Rectangle 2"/>
          <p:cNvSpPr>
            <a:spLocks noGrp="1" noRot="1" noChangeAspect="1" noChangeArrowheads="1" noTextEdit="1"/>
          </p:cNvSpPr>
          <p:nvPr>
            <p:ph type="sldImg"/>
          </p:nvPr>
        </p:nvSpPr>
        <p:spPr>
          <a:xfrm>
            <a:off x="1182688" y="698500"/>
            <a:ext cx="4645025" cy="3484563"/>
          </a:xfrm>
          <a:ln/>
        </p:spPr>
      </p:sp>
      <p:sp>
        <p:nvSpPr>
          <p:cNvPr id="5939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5043AD-DA23-4AD1-979F-07210D90EF22}" type="slidenum">
              <a:rPr lang="en-US" altLang="en-US" smtClean="0"/>
              <a:pPr eaLnBrk="1" hangingPunct="1">
                <a:spcBef>
                  <a:spcPct val="0"/>
                </a:spcBef>
              </a:pPr>
              <a:t>26</a:t>
            </a:fld>
            <a:endParaRPr lang="en-US" altLang="en-US" dirty="0" smtClean="0"/>
          </a:p>
        </p:txBody>
      </p:sp>
      <p:sp>
        <p:nvSpPr>
          <p:cNvPr id="62467" name="Rectangle 2"/>
          <p:cNvSpPr>
            <a:spLocks noGrp="1" noRot="1" noChangeAspect="1" noChangeArrowheads="1" noTextEdit="1"/>
          </p:cNvSpPr>
          <p:nvPr>
            <p:ph type="sldImg"/>
          </p:nvPr>
        </p:nvSpPr>
        <p:spPr>
          <a:xfrm>
            <a:off x="1182688" y="698500"/>
            <a:ext cx="4645025" cy="3484563"/>
          </a:xfrm>
          <a:ln/>
        </p:spPr>
      </p:sp>
      <p:sp>
        <p:nvSpPr>
          <p:cNvPr id="6246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3DDC195-1195-4154-8615-B9353DE31FE1}" type="slidenum">
              <a:rPr lang="en-US" altLang="en-US" smtClean="0"/>
              <a:pPr eaLnBrk="1" hangingPunct="1">
                <a:spcBef>
                  <a:spcPct val="0"/>
                </a:spcBef>
              </a:pPr>
              <a:t>30</a:t>
            </a:fld>
            <a:endParaRPr lang="en-US" altLang="en-US" dirty="0" smtClean="0"/>
          </a:p>
        </p:txBody>
      </p:sp>
      <p:sp>
        <p:nvSpPr>
          <p:cNvPr id="64515" name="Rectangle 2"/>
          <p:cNvSpPr>
            <a:spLocks noGrp="1" noRot="1" noChangeAspect="1" noChangeArrowheads="1" noTextEdit="1"/>
          </p:cNvSpPr>
          <p:nvPr>
            <p:ph type="sldImg"/>
          </p:nvPr>
        </p:nvSpPr>
        <p:spPr>
          <a:xfrm>
            <a:off x="1182688" y="698500"/>
            <a:ext cx="4645025" cy="3484563"/>
          </a:xfrm>
          <a:ln/>
        </p:spPr>
      </p:sp>
      <p:sp>
        <p:nvSpPr>
          <p:cNvPr id="6451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8343EA4-A10E-4823-9227-0DFD88CE42FE}" type="slidenum">
              <a:rPr lang="en-US" altLang="en-US" smtClean="0"/>
              <a:pPr eaLnBrk="1" hangingPunct="1">
                <a:spcBef>
                  <a:spcPct val="0"/>
                </a:spcBef>
              </a:pPr>
              <a:t>4</a:t>
            </a:fld>
            <a:endParaRPr lang="en-US" altLang="en-US" dirty="0" smtClean="0"/>
          </a:p>
        </p:txBody>
      </p:sp>
      <p:sp>
        <p:nvSpPr>
          <p:cNvPr id="45059" name="Rectangle 2"/>
          <p:cNvSpPr>
            <a:spLocks noGrp="1" noRot="1" noChangeAspect="1" noChangeArrowheads="1" noTextEdit="1"/>
          </p:cNvSpPr>
          <p:nvPr>
            <p:ph type="sldImg"/>
          </p:nvPr>
        </p:nvSpPr>
        <p:spPr>
          <a:xfrm>
            <a:off x="1182688" y="698500"/>
            <a:ext cx="4645025" cy="3484563"/>
          </a:xfrm>
          <a:ln/>
        </p:spPr>
      </p:sp>
      <p:sp>
        <p:nvSpPr>
          <p:cNvPr id="45060" name="Rectangle 3"/>
          <p:cNvSpPr>
            <a:spLocks noGrp="1" noChangeArrowheads="1"/>
          </p:cNvSpPr>
          <p:nvPr>
            <p:ph type="body" idx="1"/>
          </p:nvPr>
        </p:nvSpPr>
        <p:spPr>
          <a:noFill/>
        </p:spPr>
        <p:txBody>
          <a:bodyPr/>
          <a:lstStyle/>
          <a:p>
            <a:pPr eaLnBrk="1" hangingPunct="1"/>
            <a:r>
              <a:rPr lang="en-US" altLang="en-US" dirty="0" smtClean="0"/>
              <a:t>Source of title: rights can’t be regained</a:t>
            </a:r>
          </a:p>
          <a:p>
            <a:pPr eaLnBrk="1" hangingPunct="1"/>
            <a:r>
              <a:rPr lang="en-US" altLang="en-US" dirty="0" smtClean="0"/>
              <a:t>Unity of title: reunited land can regain riparian rights</a:t>
            </a:r>
          </a:p>
          <a:p>
            <a:pPr eaLnBrk="1" hangingPunct="1"/>
            <a:r>
              <a:rPr lang="en-US" altLang="en-US" dirty="0" smtClean="0"/>
              <a:t>No definitive adoption in Arkansas</a:t>
            </a:r>
          </a:p>
          <a:p>
            <a:pPr eaLnBrk="1" hangingPunct="1"/>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8256F0-1A0D-4D11-A743-7E60B4D38BFD}" type="slidenum">
              <a:rPr lang="en-US" altLang="en-US" smtClean="0"/>
              <a:pPr eaLnBrk="1" hangingPunct="1">
                <a:spcBef>
                  <a:spcPct val="0"/>
                </a:spcBef>
              </a:pPr>
              <a:t>31</a:t>
            </a:fld>
            <a:endParaRPr lang="en-US" altLang="en-US" dirty="0" smtClean="0"/>
          </a:p>
        </p:txBody>
      </p:sp>
      <p:sp>
        <p:nvSpPr>
          <p:cNvPr id="40963" name="Rectangle 2"/>
          <p:cNvSpPr>
            <a:spLocks noGrp="1" noRot="1" noChangeAspect="1" noChangeArrowheads="1" noTextEdit="1"/>
          </p:cNvSpPr>
          <p:nvPr>
            <p:ph type="sldImg"/>
          </p:nvPr>
        </p:nvSpPr>
        <p:spPr>
          <a:xfrm>
            <a:off x="1182688" y="698500"/>
            <a:ext cx="4645025" cy="3484563"/>
          </a:xfrm>
          <a:ln/>
        </p:spPr>
      </p:sp>
      <p:sp>
        <p:nvSpPr>
          <p:cNvPr id="4096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D9DFBE2-40EE-4C4C-BC08-29B6D949B1CF}" type="slidenum">
              <a:rPr lang="en-US" altLang="en-US" smtClean="0"/>
              <a:pPr eaLnBrk="1" hangingPunct="1">
                <a:spcBef>
                  <a:spcPct val="0"/>
                </a:spcBef>
              </a:pPr>
              <a:t>6</a:t>
            </a:fld>
            <a:endParaRPr lang="en-US" altLang="en-US" dirty="0" smtClean="0"/>
          </a:p>
        </p:txBody>
      </p:sp>
      <p:sp>
        <p:nvSpPr>
          <p:cNvPr id="41987" name="Rectangle 2"/>
          <p:cNvSpPr>
            <a:spLocks noGrp="1" noRot="1" noChangeAspect="1" noChangeArrowheads="1" noTextEdit="1"/>
          </p:cNvSpPr>
          <p:nvPr>
            <p:ph type="sldImg"/>
          </p:nvPr>
        </p:nvSpPr>
        <p:spPr>
          <a:xfrm>
            <a:off x="1182688" y="698500"/>
            <a:ext cx="4645025" cy="3484563"/>
          </a:xfrm>
          <a:ln/>
        </p:spPr>
      </p:sp>
      <p:sp>
        <p:nvSpPr>
          <p:cNvPr id="4198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18D19D-E253-4564-8B2E-B870F0BEF108}" type="slidenum">
              <a:rPr lang="en-US" altLang="en-US" smtClean="0"/>
              <a:pPr eaLnBrk="1" hangingPunct="1">
                <a:spcBef>
                  <a:spcPct val="0"/>
                </a:spcBef>
              </a:pPr>
              <a:t>7</a:t>
            </a:fld>
            <a:endParaRPr lang="en-US" altLang="en-US" dirty="0" smtClean="0"/>
          </a:p>
        </p:txBody>
      </p:sp>
      <p:sp>
        <p:nvSpPr>
          <p:cNvPr id="43011" name="Rectangle 2"/>
          <p:cNvSpPr>
            <a:spLocks noGrp="1" noRot="1" noChangeAspect="1" noChangeArrowheads="1" noTextEdit="1"/>
          </p:cNvSpPr>
          <p:nvPr>
            <p:ph type="sldImg"/>
          </p:nvPr>
        </p:nvSpPr>
        <p:spPr>
          <a:xfrm>
            <a:off x="1182688" y="698500"/>
            <a:ext cx="4645025" cy="3484563"/>
          </a:xfrm>
          <a:ln/>
        </p:spPr>
      </p:sp>
      <p:sp>
        <p:nvSpPr>
          <p:cNvPr id="43012" name="Rectangle 3"/>
          <p:cNvSpPr>
            <a:spLocks noGrp="1" noChangeArrowheads="1"/>
          </p:cNvSpPr>
          <p:nvPr>
            <p:ph type="body" idx="1"/>
          </p:nvPr>
        </p:nvSpPr>
        <p:spPr>
          <a:noFill/>
        </p:spPr>
        <p:txBody>
          <a:bodyPr/>
          <a:lstStyle/>
          <a:p>
            <a:pPr eaLnBrk="1" hangingPunct="1"/>
            <a:r>
              <a:rPr lang="en-US" altLang="en-US" dirty="0" smtClean="0"/>
              <a:t>Natural flow details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D1E91D-7663-408F-ADB7-9EB98457C140}" type="slidenum">
              <a:rPr lang="en-US" altLang="en-US" smtClean="0"/>
              <a:pPr eaLnBrk="1" hangingPunct="1">
                <a:spcBef>
                  <a:spcPct val="0"/>
                </a:spcBef>
              </a:pPr>
              <a:t>8</a:t>
            </a:fld>
            <a:endParaRPr lang="en-US" altLang="en-US" dirty="0" smtClean="0"/>
          </a:p>
        </p:txBody>
      </p:sp>
      <p:sp>
        <p:nvSpPr>
          <p:cNvPr id="44035" name="Rectangle 2"/>
          <p:cNvSpPr>
            <a:spLocks noGrp="1" noRot="1" noChangeAspect="1" noChangeArrowheads="1" noTextEdit="1"/>
          </p:cNvSpPr>
          <p:nvPr>
            <p:ph type="sldImg"/>
          </p:nvPr>
        </p:nvSpPr>
        <p:spPr>
          <a:xfrm>
            <a:off x="1182688" y="698500"/>
            <a:ext cx="4645025" cy="3484563"/>
          </a:xfrm>
          <a:ln/>
        </p:spPr>
      </p:sp>
      <p:sp>
        <p:nvSpPr>
          <p:cNvPr id="44036"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C5A734-1233-427C-85B1-414A0D90955B}" type="slidenum">
              <a:rPr lang="en-US" altLang="en-US" smtClean="0"/>
              <a:pPr eaLnBrk="1" hangingPunct="1">
                <a:spcBef>
                  <a:spcPct val="0"/>
                </a:spcBef>
              </a:pPr>
              <a:t>9</a:t>
            </a:fld>
            <a:endParaRPr lang="en-US" altLang="en-US" dirty="0" smtClean="0"/>
          </a:p>
        </p:txBody>
      </p:sp>
      <p:sp>
        <p:nvSpPr>
          <p:cNvPr id="48131" name="Rectangle 2"/>
          <p:cNvSpPr>
            <a:spLocks noGrp="1" noRot="1" noChangeAspect="1" noChangeArrowheads="1" noTextEdit="1"/>
          </p:cNvSpPr>
          <p:nvPr>
            <p:ph type="sldImg"/>
          </p:nvPr>
        </p:nvSpPr>
        <p:spPr>
          <a:xfrm>
            <a:off x="1182688" y="698500"/>
            <a:ext cx="4645025" cy="3484563"/>
          </a:xfrm>
          <a:ln/>
        </p:spPr>
      </p:sp>
      <p:sp>
        <p:nvSpPr>
          <p:cNvPr id="4813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9B93579-9AE5-4D14-97E5-EF63EE1E0D60}" type="slidenum">
              <a:rPr lang="en-US" altLang="en-US" smtClean="0"/>
              <a:pPr eaLnBrk="1" hangingPunct="1">
                <a:spcBef>
                  <a:spcPct val="0"/>
                </a:spcBef>
              </a:pPr>
              <a:t>10</a:t>
            </a:fld>
            <a:endParaRPr lang="en-US" altLang="en-US" dirty="0" smtClean="0"/>
          </a:p>
        </p:txBody>
      </p:sp>
      <p:sp>
        <p:nvSpPr>
          <p:cNvPr id="49155" name="Rectangle 2"/>
          <p:cNvSpPr>
            <a:spLocks noGrp="1" noRot="1" noChangeAspect="1" noChangeArrowheads="1" noTextEdit="1"/>
          </p:cNvSpPr>
          <p:nvPr>
            <p:ph type="sldImg"/>
          </p:nvPr>
        </p:nvSpPr>
        <p:spPr>
          <a:xfrm>
            <a:off x="1182688" y="698500"/>
            <a:ext cx="4645025" cy="3484563"/>
          </a:xfrm>
          <a:ln/>
        </p:spPr>
      </p:sp>
      <p:sp>
        <p:nvSpPr>
          <p:cNvPr id="49156" name="Rectangle 3"/>
          <p:cNvSpPr>
            <a:spLocks noGrp="1" noChangeArrowheads="1"/>
          </p:cNvSpPr>
          <p:nvPr>
            <p:ph type="body" idx="1"/>
          </p:nvPr>
        </p:nvSpPr>
        <p:spPr>
          <a:noFill/>
        </p:spPr>
        <p:txBody>
          <a:bodyPr/>
          <a:lstStyle/>
          <a:p>
            <a:pPr eaLnBrk="1" hangingPunct="1"/>
            <a:r>
              <a:rPr lang="en-US" altLang="en-US" dirty="0" smtClean="0"/>
              <a:t>The Supreme Court had to balance these non-domestic, lawful uses</a:t>
            </a:r>
          </a:p>
          <a:p>
            <a:pPr eaLnBrk="1" hangingPunct="1"/>
            <a:endParaRPr lang="en-US" altLang="en-US" dirty="0" smtClean="0"/>
          </a:p>
          <a:p>
            <a:pPr eaLnBrk="1" hangingPunct="1"/>
            <a:r>
              <a:rPr lang="en-US" altLang="en-US" dirty="0" smtClean="0"/>
              <a:t>The Court determined that the irrigators had to stop pumping at 189.67 above sea level—this is the point where it determined continued irrigation would unreasonably harm the recreational/commercial use</a:t>
            </a:r>
          </a:p>
          <a:p>
            <a:pPr eaLnBrk="1" hangingPunct="1"/>
            <a:endParaRPr lang="en-US" altLang="en-US" dirty="0" smtClean="0"/>
          </a:p>
          <a:p>
            <a:pPr eaLnBrk="1" hangingPunct="1"/>
            <a:r>
              <a:rPr lang="en-US" altLang="en-US" dirty="0" smtClean="0"/>
              <a:t>Good illustration of how timing is not relevant to riparian rights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C7E0D99-0DDA-4113-9C22-6E2DE7BF2D54}" type="slidenum">
              <a:rPr lang="en-US" altLang="en-US" smtClean="0"/>
              <a:pPr eaLnBrk="1" hangingPunct="1">
                <a:spcBef>
                  <a:spcPct val="0"/>
                </a:spcBef>
              </a:pPr>
              <a:t>12</a:t>
            </a:fld>
            <a:endParaRPr lang="en-US" altLang="en-US" dirty="0" smtClean="0"/>
          </a:p>
        </p:txBody>
      </p:sp>
      <p:sp>
        <p:nvSpPr>
          <p:cNvPr id="51203" name="Rectangle 2"/>
          <p:cNvSpPr>
            <a:spLocks noGrp="1" noRot="1" noChangeAspect="1" noChangeArrowheads="1" noTextEdit="1"/>
          </p:cNvSpPr>
          <p:nvPr>
            <p:ph type="sldImg"/>
          </p:nvPr>
        </p:nvSpPr>
        <p:spPr>
          <a:xfrm>
            <a:off x="1182688" y="698500"/>
            <a:ext cx="4645025" cy="3484563"/>
          </a:xfrm>
          <a:ln/>
        </p:spPr>
      </p:sp>
      <p:sp>
        <p:nvSpPr>
          <p:cNvPr id="5120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2610" eaLnBrk="0" hangingPunct="0">
              <a:spcBef>
                <a:spcPct val="30000"/>
              </a:spcBef>
              <a:defRPr sz="1200">
                <a:solidFill>
                  <a:schemeClr val="tx1"/>
                </a:solidFill>
                <a:latin typeface="Arial" charset="0"/>
              </a:defRPr>
            </a:lvl1pPr>
            <a:lvl2pPr marL="749934" indent="-288436" defTabSz="932610" eaLnBrk="0" hangingPunct="0">
              <a:spcBef>
                <a:spcPct val="30000"/>
              </a:spcBef>
              <a:defRPr sz="1200">
                <a:solidFill>
                  <a:schemeClr val="tx1"/>
                </a:solidFill>
                <a:latin typeface="Arial" charset="0"/>
              </a:defRPr>
            </a:lvl2pPr>
            <a:lvl3pPr marL="1153744" indent="-230749" defTabSz="932610" eaLnBrk="0" hangingPunct="0">
              <a:spcBef>
                <a:spcPct val="30000"/>
              </a:spcBef>
              <a:defRPr sz="1200">
                <a:solidFill>
                  <a:schemeClr val="tx1"/>
                </a:solidFill>
                <a:latin typeface="Arial" charset="0"/>
              </a:defRPr>
            </a:lvl3pPr>
            <a:lvl4pPr marL="1615242" indent="-230749" defTabSz="932610" eaLnBrk="0" hangingPunct="0">
              <a:spcBef>
                <a:spcPct val="30000"/>
              </a:spcBef>
              <a:defRPr sz="1200">
                <a:solidFill>
                  <a:schemeClr val="tx1"/>
                </a:solidFill>
                <a:latin typeface="Arial" charset="0"/>
              </a:defRPr>
            </a:lvl4pPr>
            <a:lvl5pPr marL="2076740" indent="-230749" defTabSz="932610" eaLnBrk="0" hangingPunct="0">
              <a:spcBef>
                <a:spcPct val="30000"/>
              </a:spcBef>
              <a:defRPr sz="1200">
                <a:solidFill>
                  <a:schemeClr val="tx1"/>
                </a:solidFill>
                <a:latin typeface="Arial" charset="0"/>
              </a:defRPr>
            </a:lvl5pPr>
            <a:lvl6pPr marL="2538237" indent="-230749" defTabSz="932610" eaLnBrk="0" fontAlgn="base" hangingPunct="0">
              <a:spcBef>
                <a:spcPct val="30000"/>
              </a:spcBef>
              <a:spcAft>
                <a:spcPct val="0"/>
              </a:spcAft>
              <a:defRPr sz="1200">
                <a:solidFill>
                  <a:schemeClr val="tx1"/>
                </a:solidFill>
                <a:latin typeface="Arial" charset="0"/>
              </a:defRPr>
            </a:lvl6pPr>
            <a:lvl7pPr marL="2999735" indent="-230749" defTabSz="932610" eaLnBrk="0" fontAlgn="base" hangingPunct="0">
              <a:spcBef>
                <a:spcPct val="30000"/>
              </a:spcBef>
              <a:spcAft>
                <a:spcPct val="0"/>
              </a:spcAft>
              <a:defRPr sz="1200">
                <a:solidFill>
                  <a:schemeClr val="tx1"/>
                </a:solidFill>
                <a:latin typeface="Arial" charset="0"/>
              </a:defRPr>
            </a:lvl7pPr>
            <a:lvl8pPr marL="3461233" indent="-230749" defTabSz="932610" eaLnBrk="0" fontAlgn="base" hangingPunct="0">
              <a:spcBef>
                <a:spcPct val="30000"/>
              </a:spcBef>
              <a:spcAft>
                <a:spcPct val="0"/>
              </a:spcAft>
              <a:defRPr sz="1200">
                <a:solidFill>
                  <a:schemeClr val="tx1"/>
                </a:solidFill>
                <a:latin typeface="Arial" charset="0"/>
              </a:defRPr>
            </a:lvl8pPr>
            <a:lvl9pPr marL="3922730" indent="-230749" defTabSz="93261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C72635-2C0C-44A6-9A89-6D75A48D202E}" type="slidenum">
              <a:rPr lang="en-US" altLang="en-US" smtClean="0"/>
              <a:pPr eaLnBrk="1" hangingPunct="1">
                <a:spcBef>
                  <a:spcPct val="0"/>
                </a:spcBef>
              </a:pPr>
              <a:t>14</a:t>
            </a:fld>
            <a:endParaRPr lang="en-US" altLang="en-US" dirty="0" smtClean="0"/>
          </a:p>
        </p:txBody>
      </p:sp>
      <p:sp>
        <p:nvSpPr>
          <p:cNvPr id="52227" name="Rectangle 2"/>
          <p:cNvSpPr>
            <a:spLocks noGrp="1" noRot="1" noChangeAspect="1" noChangeArrowheads="1" noTextEdit="1"/>
          </p:cNvSpPr>
          <p:nvPr>
            <p:ph type="sldImg"/>
          </p:nvPr>
        </p:nvSpPr>
        <p:spPr>
          <a:xfrm>
            <a:off x="1182688" y="698500"/>
            <a:ext cx="4645025" cy="3484563"/>
          </a:xfrm>
          <a:ln/>
        </p:spPr>
      </p:sp>
      <p:sp>
        <p:nvSpPr>
          <p:cNvPr id="5222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EBEE6C3-35DE-4E96-AAF0-C41D547ADFB8}" type="slidenum">
              <a:rPr lang="en-US"/>
              <a:pPr>
                <a:defRPr/>
              </a:pPr>
              <a:t>‹#›</a:t>
            </a:fld>
            <a:endParaRPr lang="en-US" dirty="0"/>
          </a:p>
        </p:txBody>
      </p:sp>
    </p:spTree>
    <p:extLst>
      <p:ext uri="{BB962C8B-B14F-4D97-AF65-F5344CB8AC3E}">
        <p14:creationId xmlns:p14="http://schemas.microsoft.com/office/powerpoint/2010/main" val="234291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2632463-E9FF-4A16-977D-245521491BCF}" type="slidenum">
              <a:rPr lang="en-US"/>
              <a:pPr>
                <a:defRPr/>
              </a:pPr>
              <a:t>‹#›</a:t>
            </a:fld>
            <a:endParaRPr lang="en-US" dirty="0"/>
          </a:p>
        </p:txBody>
      </p:sp>
    </p:spTree>
    <p:extLst>
      <p:ext uri="{BB962C8B-B14F-4D97-AF65-F5344CB8AC3E}">
        <p14:creationId xmlns:p14="http://schemas.microsoft.com/office/powerpoint/2010/main" val="2336422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2EE2522-D257-414C-9B2E-7FF93CE4926B}" type="slidenum">
              <a:rPr lang="en-US"/>
              <a:pPr>
                <a:defRPr/>
              </a:pPr>
              <a:t>‹#›</a:t>
            </a:fld>
            <a:endParaRPr lang="en-US" dirty="0"/>
          </a:p>
        </p:txBody>
      </p:sp>
    </p:spTree>
    <p:extLst>
      <p:ext uri="{BB962C8B-B14F-4D97-AF65-F5344CB8AC3E}">
        <p14:creationId xmlns:p14="http://schemas.microsoft.com/office/powerpoint/2010/main" val="593709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63A60F5-1D3E-4ACF-8241-34F4A780E528}" type="slidenum">
              <a:rPr lang="en-US"/>
              <a:pPr>
                <a:defRPr/>
              </a:pPr>
              <a:t>‹#›</a:t>
            </a:fld>
            <a:endParaRPr lang="en-US" dirty="0"/>
          </a:p>
        </p:txBody>
      </p:sp>
    </p:spTree>
    <p:extLst>
      <p:ext uri="{BB962C8B-B14F-4D97-AF65-F5344CB8AC3E}">
        <p14:creationId xmlns:p14="http://schemas.microsoft.com/office/powerpoint/2010/main" val="113944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E6A5D2-0F89-4D8D-85F0-D7262F63D91A}" type="slidenum">
              <a:rPr lang="en-US"/>
              <a:pPr>
                <a:defRPr/>
              </a:pPr>
              <a:t>‹#›</a:t>
            </a:fld>
            <a:endParaRPr lang="en-US" dirty="0"/>
          </a:p>
        </p:txBody>
      </p:sp>
    </p:spTree>
    <p:extLst>
      <p:ext uri="{BB962C8B-B14F-4D97-AF65-F5344CB8AC3E}">
        <p14:creationId xmlns:p14="http://schemas.microsoft.com/office/powerpoint/2010/main" val="100590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1AD1C0-C41F-42C4-A02B-8C6F83C70FAF}" type="slidenum">
              <a:rPr lang="en-US"/>
              <a:pPr>
                <a:defRPr/>
              </a:pPr>
              <a:t>‹#›</a:t>
            </a:fld>
            <a:endParaRPr lang="en-US" dirty="0"/>
          </a:p>
        </p:txBody>
      </p:sp>
    </p:spTree>
    <p:extLst>
      <p:ext uri="{BB962C8B-B14F-4D97-AF65-F5344CB8AC3E}">
        <p14:creationId xmlns:p14="http://schemas.microsoft.com/office/powerpoint/2010/main" val="324289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12FC05A-0C87-4582-B6AA-9498FD15C565}" type="slidenum">
              <a:rPr lang="en-US"/>
              <a:pPr>
                <a:defRPr/>
              </a:pPr>
              <a:t>‹#›</a:t>
            </a:fld>
            <a:endParaRPr lang="en-US" dirty="0"/>
          </a:p>
        </p:txBody>
      </p:sp>
    </p:spTree>
    <p:extLst>
      <p:ext uri="{BB962C8B-B14F-4D97-AF65-F5344CB8AC3E}">
        <p14:creationId xmlns:p14="http://schemas.microsoft.com/office/powerpoint/2010/main" val="400129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7615433-030A-4209-AB9E-178F97D50526}" type="slidenum">
              <a:rPr lang="en-US"/>
              <a:pPr>
                <a:defRPr/>
              </a:pPr>
              <a:t>‹#›</a:t>
            </a:fld>
            <a:endParaRPr lang="en-US" dirty="0"/>
          </a:p>
        </p:txBody>
      </p:sp>
    </p:spTree>
    <p:extLst>
      <p:ext uri="{BB962C8B-B14F-4D97-AF65-F5344CB8AC3E}">
        <p14:creationId xmlns:p14="http://schemas.microsoft.com/office/powerpoint/2010/main" val="172673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086A774-45E4-4707-A7A0-9B9E5BECBDE8}" type="slidenum">
              <a:rPr lang="en-US"/>
              <a:pPr>
                <a:defRPr/>
              </a:pPr>
              <a:t>‹#›</a:t>
            </a:fld>
            <a:endParaRPr lang="en-US" dirty="0"/>
          </a:p>
        </p:txBody>
      </p:sp>
    </p:spTree>
    <p:extLst>
      <p:ext uri="{BB962C8B-B14F-4D97-AF65-F5344CB8AC3E}">
        <p14:creationId xmlns:p14="http://schemas.microsoft.com/office/powerpoint/2010/main" val="279418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32F8EE1-A4B1-414F-A790-D2E4D67E4EDC}" type="slidenum">
              <a:rPr lang="en-US"/>
              <a:pPr>
                <a:defRPr/>
              </a:pPr>
              <a:t>‹#›</a:t>
            </a:fld>
            <a:endParaRPr lang="en-US" dirty="0"/>
          </a:p>
        </p:txBody>
      </p:sp>
    </p:spTree>
    <p:extLst>
      <p:ext uri="{BB962C8B-B14F-4D97-AF65-F5344CB8AC3E}">
        <p14:creationId xmlns:p14="http://schemas.microsoft.com/office/powerpoint/2010/main" val="152098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60B972E-7436-4AD9-B848-D2DB1B43AE24}" type="slidenum">
              <a:rPr lang="en-US"/>
              <a:pPr>
                <a:defRPr/>
              </a:pPr>
              <a:t>‹#›</a:t>
            </a:fld>
            <a:endParaRPr lang="en-US" dirty="0"/>
          </a:p>
        </p:txBody>
      </p:sp>
    </p:spTree>
    <p:extLst>
      <p:ext uri="{BB962C8B-B14F-4D97-AF65-F5344CB8AC3E}">
        <p14:creationId xmlns:p14="http://schemas.microsoft.com/office/powerpoint/2010/main" val="224047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1AF40DA-9187-4681-B551-48920E97A733}" type="slidenum">
              <a:rPr lang="en-US"/>
              <a:pPr>
                <a:defRPr/>
              </a:pPr>
              <a:t>‹#›</a:t>
            </a:fld>
            <a:endParaRPr lang="en-US" dirty="0"/>
          </a:p>
        </p:txBody>
      </p:sp>
    </p:spTree>
    <p:extLst>
      <p:ext uri="{BB962C8B-B14F-4D97-AF65-F5344CB8AC3E}">
        <p14:creationId xmlns:p14="http://schemas.microsoft.com/office/powerpoint/2010/main" val="406990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67000"/>
            <a:lum/>
          </a:blip>
          <a:srcRect/>
          <a:stretch>
            <a:fillRect l="-6000" r="-6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00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dirty="0"/>
          </a:p>
        </p:txBody>
      </p:sp>
      <p:sp>
        <p:nvSpPr>
          <p:cNvPr id="3000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p>
        </p:txBody>
      </p:sp>
      <p:sp>
        <p:nvSpPr>
          <p:cNvPr id="3000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76609EA-09D7-4824-9AC5-4AA689840F6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BE59CD6-A893-47D7-BF43-E1C13D839B09}" type="slidenum">
              <a:rPr lang="en-US"/>
              <a:pPr>
                <a:defRPr/>
              </a:pPr>
              <a:t>1</a:t>
            </a:fld>
            <a:endParaRPr lang="en-US" dirty="0"/>
          </a:p>
        </p:txBody>
      </p:sp>
      <p:pic>
        <p:nvPicPr>
          <p:cNvPr id="2052" name="Picture 5" descr="Photo1"/>
          <p:cNvPicPr>
            <a:picLocks noGrp="1" noChangeAspect="1" noChangeArrowheads="1"/>
          </p:cNvPicPr>
          <p:nvPr>
            <p:ph type="subTitle"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867400" y="4419600"/>
            <a:ext cx="2176463"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762000" y="1066800"/>
            <a:ext cx="7772400" cy="1470025"/>
          </a:xfrm>
        </p:spPr>
        <p:txBody>
          <a:bodyPr/>
          <a:lstStyle/>
          <a:p>
            <a:r>
              <a:rPr lang="en-US" dirty="0" smtClean="0"/>
              <a:t>Law of Arkansas Surface and Groundwater Rights</a:t>
            </a:r>
            <a:endParaRPr lang="en-US" dirty="0"/>
          </a:p>
        </p:txBody>
      </p:sp>
      <p:sp>
        <p:nvSpPr>
          <p:cNvPr id="3" name="TextBox 2"/>
          <p:cNvSpPr txBox="1"/>
          <p:nvPr/>
        </p:nvSpPr>
        <p:spPr>
          <a:xfrm>
            <a:off x="914400" y="4510196"/>
            <a:ext cx="4800600" cy="923330"/>
          </a:xfrm>
          <a:prstGeom prst="rect">
            <a:avLst/>
          </a:prstGeom>
          <a:noFill/>
        </p:spPr>
        <p:txBody>
          <a:bodyPr wrap="square" rtlCol="0">
            <a:spAutoFit/>
          </a:bodyPr>
          <a:lstStyle/>
          <a:p>
            <a:r>
              <a:rPr lang="en-US" dirty="0" smtClean="0"/>
              <a:t>Edward Swaim</a:t>
            </a:r>
          </a:p>
          <a:p>
            <a:r>
              <a:rPr lang="en-US" dirty="0" smtClean="0"/>
              <a:t>Arkansas Natural Resources Commission</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BBA4357-0EBD-41E7-9F64-B44F6DE9ACD4}" type="slidenum">
              <a:rPr lang="en-US"/>
              <a:pPr>
                <a:defRPr/>
              </a:pPr>
              <a:t>10</a:t>
            </a:fld>
            <a:endParaRPr lang="en-US" dirty="0"/>
          </a:p>
        </p:txBody>
      </p:sp>
      <p:sp>
        <p:nvSpPr>
          <p:cNvPr id="10243" name="Rectangle 2"/>
          <p:cNvSpPr>
            <a:spLocks noGrp="1" noChangeArrowheads="1"/>
          </p:cNvSpPr>
          <p:nvPr>
            <p:ph type="title"/>
          </p:nvPr>
        </p:nvSpPr>
        <p:spPr/>
        <p:txBody>
          <a:bodyPr/>
          <a:lstStyle/>
          <a:p>
            <a:pPr eaLnBrk="1" hangingPunct="1"/>
            <a:r>
              <a:rPr lang="en-US" altLang="en-US" sz="4000" u="sng" dirty="0"/>
              <a:t>Harris v. </a:t>
            </a:r>
            <a:r>
              <a:rPr lang="en-US" altLang="en-US" sz="4000" u="sng" dirty="0" smtClean="0"/>
              <a:t>Brooks</a:t>
            </a:r>
            <a:r>
              <a:rPr lang="en-US" altLang="en-US" sz="4000" dirty="0" smtClean="0"/>
              <a:t> Rules</a:t>
            </a:r>
            <a:endParaRPr lang="en-US" altLang="en-US" sz="4000" dirty="0"/>
          </a:p>
        </p:txBody>
      </p:sp>
      <p:sp>
        <p:nvSpPr>
          <p:cNvPr id="10244" name="Rectangle 3"/>
          <p:cNvSpPr>
            <a:spLocks noGrp="1" noChangeArrowheads="1"/>
          </p:cNvSpPr>
          <p:nvPr>
            <p:ph type="body" idx="1"/>
          </p:nvPr>
        </p:nvSpPr>
        <p:spPr/>
        <p:txBody>
          <a:bodyPr/>
          <a:lstStyle/>
          <a:p>
            <a:pPr eaLnBrk="1" hangingPunct="1"/>
            <a:r>
              <a:rPr lang="en-US" altLang="en-US" dirty="0" smtClean="0"/>
              <a:t>Domestic use superior </a:t>
            </a:r>
          </a:p>
          <a:p>
            <a:pPr eaLnBrk="1" hangingPunct="1"/>
            <a:r>
              <a:rPr lang="en-US" altLang="en-US" dirty="0" smtClean="0"/>
              <a:t>Other uses equal</a:t>
            </a:r>
          </a:p>
          <a:p>
            <a:pPr eaLnBrk="1" hangingPunct="1"/>
            <a:r>
              <a:rPr lang="en-US" altLang="en-US" dirty="0" smtClean="0"/>
              <a:t>Lawful use destroying another lawful use must yield or may be enjoined</a:t>
            </a:r>
          </a:p>
          <a:p>
            <a:pPr eaLnBrk="1" hangingPunct="1"/>
            <a:r>
              <a:rPr lang="en-US" altLang="en-US" dirty="0" smtClean="0"/>
              <a:t>Lawful use interfering or detracting from another lawful use requires determination of whether interfering use is reasonable or must be adjusted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a:t>
            </a:r>
            <a:endParaRPr lang="en-US" dirty="0"/>
          </a:p>
        </p:txBody>
      </p:sp>
      <p:sp>
        <p:nvSpPr>
          <p:cNvPr id="3" name="Text Placeholder 2"/>
          <p:cNvSpPr>
            <a:spLocks noGrp="1"/>
          </p:cNvSpPr>
          <p:nvPr>
            <p:ph type="body" sz="half" idx="1"/>
          </p:nvPr>
        </p:nvSpPr>
        <p:spPr>
          <a:xfrm>
            <a:off x="533400" y="1828800"/>
            <a:ext cx="8153400" cy="3276600"/>
          </a:xfrm>
        </p:spPr>
        <p:txBody>
          <a:bodyPr/>
          <a:lstStyle/>
          <a:p>
            <a:pPr marL="0" indent="0">
              <a:buNone/>
            </a:pPr>
            <a:r>
              <a:rPr lang="en-US" dirty="0" smtClean="0"/>
              <a:t>“…so </a:t>
            </a:r>
            <a:r>
              <a:rPr lang="en-US" dirty="0"/>
              <a:t>secret, occult and concealed, that an attempt to administer any set of legal rules in respect to them would be involved in hopeless uncertainty, and would be, therefore, practically impossible</a:t>
            </a:r>
            <a:r>
              <a:rPr lang="en-US" dirty="0" smtClean="0"/>
              <a:t>.” </a:t>
            </a:r>
          </a:p>
          <a:p>
            <a:pPr marL="0" indent="0">
              <a:buNone/>
            </a:pPr>
            <a:r>
              <a:rPr lang="en-US" i="1" dirty="0" smtClean="0"/>
              <a:t>	     </a:t>
            </a:r>
            <a:r>
              <a:rPr lang="en-US" sz="2800" u="sng" dirty="0" smtClean="0"/>
              <a:t>Frazier </a:t>
            </a:r>
            <a:r>
              <a:rPr lang="en-US" sz="2800" u="sng" dirty="0"/>
              <a:t>v. Brown</a:t>
            </a:r>
            <a:r>
              <a:rPr lang="en-US" sz="2800" dirty="0"/>
              <a:t>, 12 Ohio St. </a:t>
            </a:r>
            <a:r>
              <a:rPr lang="en-US" sz="2800" dirty="0" smtClean="0"/>
              <a:t>294 (1861)</a:t>
            </a:r>
            <a:endParaRPr lang="en-US" dirty="0"/>
          </a:p>
        </p:txBody>
      </p:sp>
      <p:sp>
        <p:nvSpPr>
          <p:cNvPr id="5" name="Slide Number Placeholder 4"/>
          <p:cNvSpPr>
            <a:spLocks noGrp="1"/>
          </p:cNvSpPr>
          <p:nvPr>
            <p:ph type="sldNum" sz="quarter" idx="12"/>
          </p:nvPr>
        </p:nvSpPr>
        <p:spPr/>
        <p:txBody>
          <a:bodyPr/>
          <a:lstStyle/>
          <a:p>
            <a:pPr>
              <a:defRPr/>
            </a:pPr>
            <a:fld id="{963A60F5-1D3E-4ACF-8241-34F4A780E528}" type="slidenum">
              <a:rPr lang="en-US" smtClean="0"/>
              <a:pPr>
                <a:defRPr/>
              </a:pPr>
              <a:t>11</a:t>
            </a:fld>
            <a:endParaRPr lang="en-US" dirty="0"/>
          </a:p>
        </p:txBody>
      </p:sp>
    </p:spTree>
    <p:extLst>
      <p:ext uri="{BB962C8B-B14F-4D97-AF65-F5344CB8AC3E}">
        <p14:creationId xmlns:p14="http://schemas.microsoft.com/office/powerpoint/2010/main" val="4089410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352FB66-8EB7-45A8-B6C1-9B4DFE352879}" type="slidenum">
              <a:rPr lang="en-US"/>
              <a:pPr>
                <a:defRPr/>
              </a:pPr>
              <a:t>12</a:t>
            </a:fld>
            <a:endParaRPr lang="en-US" dirty="0"/>
          </a:p>
        </p:txBody>
      </p:sp>
      <p:sp>
        <p:nvSpPr>
          <p:cNvPr id="12291" name="Rectangle 2"/>
          <p:cNvSpPr>
            <a:spLocks noGrp="1" noChangeArrowheads="1"/>
          </p:cNvSpPr>
          <p:nvPr>
            <p:ph type="title"/>
          </p:nvPr>
        </p:nvSpPr>
        <p:spPr/>
        <p:txBody>
          <a:bodyPr/>
          <a:lstStyle/>
          <a:p>
            <a:pPr eaLnBrk="1" hangingPunct="1"/>
            <a:r>
              <a:rPr lang="en-US" altLang="en-US" dirty="0" smtClean="0"/>
              <a:t>Groundwater Cases</a:t>
            </a:r>
            <a:endParaRPr lang="en-US" altLang="en-US" dirty="0"/>
          </a:p>
        </p:txBody>
      </p:sp>
      <p:sp>
        <p:nvSpPr>
          <p:cNvPr id="12292" name="Rectangle 3"/>
          <p:cNvSpPr>
            <a:spLocks noGrp="1" noChangeArrowheads="1"/>
          </p:cNvSpPr>
          <p:nvPr>
            <p:ph type="body" idx="1"/>
          </p:nvPr>
        </p:nvSpPr>
        <p:spPr/>
        <p:txBody>
          <a:bodyPr/>
          <a:lstStyle/>
          <a:p>
            <a:pPr eaLnBrk="1" hangingPunct="1"/>
            <a:r>
              <a:rPr lang="en-US" altLang="en-US" u="sng" dirty="0"/>
              <a:t>Jones v. Oz-Ark-Val Poultry Co</a:t>
            </a:r>
            <a:r>
              <a:rPr lang="en-US" altLang="en-US" u="sng" dirty="0" smtClean="0"/>
              <a:t>.</a:t>
            </a:r>
            <a:r>
              <a:rPr lang="en-US" altLang="en-US" dirty="0" smtClean="0"/>
              <a:t>, 228 Ark. 76, 306 S.W. 2d 111 (1957)</a:t>
            </a:r>
          </a:p>
          <a:p>
            <a:pPr lvl="1" eaLnBrk="1" hangingPunct="1"/>
            <a:r>
              <a:rPr lang="en-US" altLang="en-US" dirty="0" smtClean="0"/>
              <a:t>Adopted “American Rule” of reasonable use</a:t>
            </a:r>
          </a:p>
          <a:p>
            <a:pPr lvl="1" eaLnBrk="1" hangingPunct="1"/>
            <a:r>
              <a:rPr lang="en-US" altLang="en-US" dirty="0" smtClean="0"/>
              <a:t>Rejected “English Rule” of unlimited pumping</a:t>
            </a:r>
          </a:p>
          <a:p>
            <a:pPr eaLnBrk="1" hangingPunct="1"/>
            <a:r>
              <a:rPr lang="en-US" altLang="en-US" u="sng" dirty="0" smtClean="0"/>
              <a:t>Lingo et al. v. City of Jacksonville, </a:t>
            </a:r>
            <a:r>
              <a:rPr lang="en-US" dirty="0"/>
              <a:t>258 Ark. </a:t>
            </a:r>
            <a:r>
              <a:rPr lang="en-US" dirty="0" smtClean="0"/>
              <a:t>63, </a:t>
            </a:r>
            <a:r>
              <a:rPr lang="en-US" dirty="0"/>
              <a:t>522 S.W.2d </a:t>
            </a:r>
            <a:r>
              <a:rPr lang="en-US" dirty="0" smtClean="0"/>
              <a:t>403 (1975)</a:t>
            </a:r>
          </a:p>
          <a:p>
            <a:pPr lvl="1" eaLnBrk="1" hangingPunct="1"/>
            <a:r>
              <a:rPr lang="en-US" altLang="en-US" dirty="0" smtClean="0"/>
              <a:t>Similar case with a municipal water system’s well field in a rural area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Surface and Groundwater Rights</a:t>
            </a:r>
          </a:p>
        </p:txBody>
      </p:sp>
      <p:sp>
        <p:nvSpPr>
          <p:cNvPr id="3" name="Content Placeholder 2"/>
          <p:cNvSpPr>
            <a:spLocks noGrp="1"/>
          </p:cNvSpPr>
          <p:nvPr>
            <p:ph idx="1"/>
          </p:nvPr>
        </p:nvSpPr>
        <p:spPr/>
        <p:txBody>
          <a:bodyPr/>
          <a:lstStyle/>
          <a:p>
            <a:r>
              <a:rPr lang="en-US" dirty="0" smtClean="0"/>
              <a:t>“The </a:t>
            </a:r>
            <a:r>
              <a:rPr lang="en-US" dirty="0"/>
              <a:t>right of a riparian owner to take water inheres in the soil and it is </a:t>
            </a:r>
            <a:r>
              <a:rPr lang="en-US" dirty="0" smtClean="0"/>
              <a:t>vested.” </a:t>
            </a:r>
            <a:r>
              <a:rPr lang="en-US" u="sng" dirty="0" smtClean="0"/>
              <a:t>Thomas v. LaCotts</a:t>
            </a:r>
            <a:r>
              <a:rPr lang="en-US" dirty="0" smtClean="0"/>
              <a:t>, </a:t>
            </a:r>
            <a:r>
              <a:rPr lang="en-US" dirty="0"/>
              <a:t>257 S.W.2d 936, 96 </a:t>
            </a:r>
            <a:r>
              <a:rPr lang="en-US" dirty="0" smtClean="0"/>
              <a:t>Ark. 653 (1953)</a:t>
            </a:r>
          </a:p>
          <a:p>
            <a:r>
              <a:rPr lang="en-US" dirty="0" smtClean="0"/>
              <a:t>“The </a:t>
            </a:r>
            <a:r>
              <a:rPr lang="en-US" dirty="0"/>
              <a:t>riparian right does not depend upon use and is not lost by nonuse</a:t>
            </a:r>
            <a:r>
              <a:rPr lang="en-US" dirty="0" smtClean="0"/>
              <a:t>.” </a:t>
            </a:r>
            <a:r>
              <a:rPr lang="en-US" u="sng" dirty="0" smtClean="0"/>
              <a:t>Thomas v. LaCotts</a:t>
            </a:r>
            <a:r>
              <a:rPr lang="en-US" dirty="0" smtClean="0"/>
              <a:t> at 940</a:t>
            </a:r>
            <a:endParaRPr lang="en-US" dirty="0"/>
          </a:p>
          <a:p>
            <a:r>
              <a:rPr lang="en-US" dirty="0" smtClean="0"/>
              <a:t>Property right + Reasonableness of use = Successful defense of right to water</a:t>
            </a:r>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13</a:t>
            </a:fld>
            <a:endParaRPr lang="en-US" dirty="0"/>
          </a:p>
        </p:txBody>
      </p:sp>
    </p:spTree>
    <p:extLst>
      <p:ext uri="{BB962C8B-B14F-4D97-AF65-F5344CB8AC3E}">
        <p14:creationId xmlns:p14="http://schemas.microsoft.com/office/powerpoint/2010/main" val="619178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3A070F7C-3C82-41DD-B89E-7B13A1E69CA9}" type="slidenum">
              <a:rPr lang="en-US"/>
              <a:pPr>
                <a:defRPr/>
              </a:pPr>
              <a:t>14</a:t>
            </a:fld>
            <a:endParaRPr lang="en-US" dirty="0"/>
          </a:p>
        </p:txBody>
      </p:sp>
      <p:sp>
        <p:nvSpPr>
          <p:cNvPr id="13315" name="Rectangle 2"/>
          <p:cNvSpPr>
            <a:spLocks noGrp="1" noChangeArrowheads="1"/>
          </p:cNvSpPr>
          <p:nvPr>
            <p:ph type="title"/>
          </p:nvPr>
        </p:nvSpPr>
        <p:spPr/>
        <p:txBody>
          <a:bodyPr/>
          <a:lstStyle/>
          <a:p>
            <a:r>
              <a:rPr lang="en-US" altLang="en-US" dirty="0" smtClean="0"/>
              <a:t>Legislation to Manage Water Rights</a:t>
            </a:r>
            <a:endParaRPr lang="en-US" altLang="en-US" dirty="0"/>
          </a:p>
        </p:txBody>
      </p:sp>
      <p:sp>
        <p:nvSpPr>
          <p:cNvPr id="13316" name="Rectangle 3"/>
          <p:cNvSpPr>
            <a:spLocks noGrp="1" noChangeArrowheads="1"/>
          </p:cNvSpPr>
          <p:nvPr>
            <p:ph type="body" idx="1"/>
          </p:nvPr>
        </p:nvSpPr>
        <p:spPr/>
        <p:txBody>
          <a:bodyPr/>
          <a:lstStyle/>
          <a:p>
            <a:pPr eaLnBrk="1" hangingPunct="1">
              <a:lnSpc>
                <a:spcPct val="90000"/>
              </a:lnSpc>
            </a:pPr>
            <a:r>
              <a:rPr lang="en-US" altLang="en-US" dirty="0" smtClean="0"/>
              <a:t>Dry periods bring court cases and legislation (As do floods)</a:t>
            </a:r>
          </a:p>
          <a:p>
            <a:pPr eaLnBrk="1" hangingPunct="1">
              <a:lnSpc>
                <a:spcPct val="90000"/>
              </a:lnSpc>
            </a:pPr>
            <a:r>
              <a:rPr lang="en-US" altLang="en-US" dirty="0" smtClean="0"/>
              <a:t>State rejected Western-style allocation in the 1950s and 1980s</a:t>
            </a:r>
          </a:p>
          <a:p>
            <a:pPr eaLnBrk="1" hangingPunct="1">
              <a:lnSpc>
                <a:spcPct val="90000"/>
              </a:lnSpc>
            </a:pPr>
            <a:r>
              <a:rPr lang="en-US" altLang="en-US" dirty="0" smtClean="0"/>
              <a:t>Laws to give predictability to water use: </a:t>
            </a:r>
          </a:p>
          <a:p>
            <a:pPr lvl="1" eaLnBrk="1" hangingPunct="1">
              <a:lnSpc>
                <a:spcPct val="90000"/>
              </a:lnSpc>
            </a:pPr>
            <a:r>
              <a:rPr lang="en-US" altLang="en-US" dirty="0"/>
              <a:t>Regulation of </a:t>
            </a:r>
            <a:r>
              <a:rPr lang="en-US" altLang="en-US" dirty="0" smtClean="0"/>
              <a:t>dams </a:t>
            </a:r>
            <a:endParaRPr lang="en-US" altLang="en-US" dirty="0"/>
          </a:p>
          <a:p>
            <a:pPr lvl="1" eaLnBrk="1" hangingPunct="1">
              <a:lnSpc>
                <a:spcPct val="90000"/>
              </a:lnSpc>
            </a:pPr>
            <a:r>
              <a:rPr lang="en-US" altLang="en-US" dirty="0" smtClean="0"/>
              <a:t>Minimum streamflow</a:t>
            </a:r>
          </a:p>
          <a:p>
            <a:pPr lvl="1" eaLnBrk="1" hangingPunct="1">
              <a:lnSpc>
                <a:spcPct val="90000"/>
              </a:lnSpc>
            </a:pPr>
            <a:r>
              <a:rPr lang="en-US" altLang="en-US" dirty="0"/>
              <a:t>Allocation during </a:t>
            </a:r>
            <a:r>
              <a:rPr lang="en-US" altLang="en-US" dirty="0" smtClean="0"/>
              <a:t>shortage</a:t>
            </a:r>
            <a:endParaRPr lang="en-US" altLang="en-US" dirty="0"/>
          </a:p>
          <a:p>
            <a:pPr lvl="1" eaLnBrk="1" hangingPunct="1">
              <a:lnSpc>
                <a:spcPct val="90000"/>
              </a:lnSpc>
            </a:pPr>
            <a:r>
              <a:rPr lang="en-US" altLang="en-US" dirty="0" smtClean="0"/>
              <a:t>Non-riparian transfer</a:t>
            </a:r>
          </a:p>
          <a:p>
            <a:pPr eaLnBrk="1" hangingPunct="1">
              <a:lnSpc>
                <a:spcPct val="90000"/>
              </a:lnSpc>
              <a:buFontTx/>
              <a:buNone/>
            </a:pPr>
            <a:endParaRPr lang="en-US" altLang="en-US" dirty="0" smtClean="0"/>
          </a:p>
          <a:p>
            <a:pPr eaLnBrk="1" hangingPunct="1">
              <a:lnSpc>
                <a:spcPct val="90000"/>
              </a:lnSpc>
              <a:buFontTx/>
              <a:buNone/>
            </a:pPr>
            <a:endParaRPr lang="en-US" altLang="en-US" dirty="0" smtClean="0"/>
          </a:p>
          <a:p>
            <a:pPr eaLnBrk="1" hangingPunct="1">
              <a:lnSpc>
                <a:spcPct val="90000"/>
              </a:lnSpc>
            </a:pPr>
            <a:endParaRPr lang="en-US" altLang="en-US" dirty="0" smtClean="0"/>
          </a:p>
          <a:p>
            <a:pPr eaLnBrk="1" hangingPunct="1">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Dams</a:t>
            </a:r>
            <a:endParaRPr lang="en-US" dirty="0"/>
          </a:p>
        </p:txBody>
      </p:sp>
      <p:sp>
        <p:nvSpPr>
          <p:cNvPr id="3" name="Content Placeholder 2"/>
          <p:cNvSpPr>
            <a:spLocks noGrp="1"/>
          </p:cNvSpPr>
          <p:nvPr>
            <p:ph idx="1"/>
          </p:nvPr>
        </p:nvSpPr>
        <p:spPr/>
        <p:txBody>
          <a:bodyPr/>
          <a:lstStyle/>
          <a:p>
            <a:r>
              <a:rPr lang="en-US" dirty="0" smtClean="0"/>
              <a:t>Dams 25 feet or higher and impounding 50 acre-feet or more of water must be permitted</a:t>
            </a:r>
          </a:p>
          <a:p>
            <a:r>
              <a:rPr lang="en-US" dirty="0" smtClean="0"/>
              <a:t>Hazard classifications bring inspection and emergency action requirements</a:t>
            </a:r>
          </a:p>
          <a:p>
            <a:r>
              <a:rPr lang="en-US" dirty="0" smtClean="0"/>
              <a:t>Can only impound “surplus water” and must release water at a rate that doesn’t cut off lower riparians</a:t>
            </a:r>
          </a:p>
          <a:p>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15</a:t>
            </a:fld>
            <a:endParaRPr lang="en-US" dirty="0"/>
          </a:p>
        </p:txBody>
      </p:sp>
    </p:spTree>
    <p:extLst>
      <p:ext uri="{BB962C8B-B14F-4D97-AF65-F5344CB8AC3E}">
        <p14:creationId xmlns:p14="http://schemas.microsoft.com/office/powerpoint/2010/main" val="4244333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4B41346-88EF-4206-9DEC-5875212EF85F}" type="slidenum">
              <a:rPr lang="en-US"/>
              <a:pPr>
                <a:defRPr/>
              </a:pPr>
              <a:t>16</a:t>
            </a:fld>
            <a:endParaRPr lang="en-US" dirty="0"/>
          </a:p>
        </p:txBody>
      </p:sp>
      <p:sp>
        <p:nvSpPr>
          <p:cNvPr id="15365" name="Rectangle 2"/>
          <p:cNvSpPr>
            <a:spLocks noGrp="1" noChangeArrowheads="1"/>
          </p:cNvSpPr>
          <p:nvPr>
            <p:ph type="title"/>
          </p:nvPr>
        </p:nvSpPr>
        <p:spPr/>
        <p:txBody>
          <a:bodyPr/>
          <a:lstStyle/>
          <a:p>
            <a:pPr eaLnBrk="1" hangingPunct="1"/>
            <a:r>
              <a:rPr lang="en-US" altLang="en-US" dirty="0" smtClean="0"/>
              <a:t>Minimum Streamflow</a:t>
            </a:r>
          </a:p>
        </p:txBody>
      </p:sp>
      <p:sp>
        <p:nvSpPr>
          <p:cNvPr id="9" name="Rectangle 3"/>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90000"/>
              </a:lnSpc>
            </a:pPr>
            <a:r>
              <a:rPr lang="en-US" altLang="en-US" kern="0" dirty="0"/>
              <a:t>Quantity required to meet the </a:t>
            </a:r>
            <a:r>
              <a:rPr lang="en-US" altLang="en-US" u="sng" kern="0" dirty="0"/>
              <a:t>largest</a:t>
            </a:r>
            <a:r>
              <a:rPr lang="en-US" altLang="en-US" kern="0" dirty="0"/>
              <a:t> of instream flow need, including interstate compacts, navigation, fish and wildlife, water quality, and aquifer </a:t>
            </a:r>
            <a:r>
              <a:rPr lang="en-US" altLang="en-US" kern="0" dirty="0" smtClean="0"/>
              <a:t>recharge</a:t>
            </a:r>
          </a:p>
          <a:p>
            <a:pPr eaLnBrk="1" hangingPunct="1">
              <a:lnSpc>
                <a:spcPct val="90000"/>
              </a:lnSpc>
            </a:pPr>
            <a:r>
              <a:rPr lang="en-US" altLang="en-US" kern="0" dirty="0" smtClean="0"/>
              <a:t>Can be set by rulemaking (Ark. River 1990 White River 2009) or case-by-case  </a:t>
            </a:r>
            <a:endParaRPr lang="en-US" altLang="en-US" kern="0" dirty="0"/>
          </a:p>
          <a:p>
            <a:pPr eaLnBrk="1" hangingPunct="1">
              <a:lnSpc>
                <a:spcPct val="90000"/>
              </a:lnSpc>
            </a:pPr>
            <a:r>
              <a:rPr lang="en-US" altLang="en-US" kern="0" dirty="0"/>
              <a:t>Triggers </a:t>
            </a:r>
            <a:r>
              <a:rPr lang="en-US" altLang="en-US" kern="0" dirty="0" smtClean="0"/>
              <a:t>allocation</a:t>
            </a:r>
          </a:p>
          <a:p>
            <a:pPr marL="0" indent="0" eaLnBrk="1" hangingPunct="1">
              <a:lnSpc>
                <a:spcPct val="90000"/>
              </a:lnSpc>
              <a:buNone/>
            </a:pPr>
            <a:endParaRPr lang="en-US" altLang="en-US" kern="0" dirty="0"/>
          </a:p>
          <a:p>
            <a:pPr eaLnBrk="1" hangingPunct="1">
              <a:lnSpc>
                <a:spcPct val="90000"/>
              </a:lnSpc>
              <a:buFontTx/>
              <a:buNone/>
            </a:pPr>
            <a:endParaRPr lang="en-US" altLang="en-US" kern="0" dirty="0" smtClean="0"/>
          </a:p>
          <a:p>
            <a:pPr eaLnBrk="1" hangingPunct="1">
              <a:lnSpc>
                <a:spcPct val="90000"/>
              </a:lnSpc>
              <a:buFontTx/>
              <a:buNone/>
            </a:pPr>
            <a:endParaRPr lang="en-US" altLang="en-US" kern="0" dirty="0" smtClean="0"/>
          </a:p>
          <a:p>
            <a:pPr eaLnBrk="1" hangingPunct="1">
              <a:lnSpc>
                <a:spcPct val="90000"/>
              </a:lnSpc>
            </a:pPr>
            <a:endParaRPr lang="en-US" altLang="en-US" kern="0" dirty="0" smtClean="0"/>
          </a:p>
          <a:p>
            <a:pPr eaLnBrk="1" hangingPunct="1">
              <a:lnSpc>
                <a:spcPct val="90000"/>
              </a:lnSpc>
            </a:pPr>
            <a:endParaRPr lang="en-US" altLang="en-US" kern="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979D22D1-D52E-4ED6-8508-AA07DC664C03}" type="slidenum">
              <a:rPr lang="en-US"/>
              <a:pPr>
                <a:defRPr/>
              </a:pPr>
              <a:t>17</a:t>
            </a:fld>
            <a:endParaRPr lang="en-US" dirty="0"/>
          </a:p>
        </p:txBody>
      </p:sp>
      <p:sp>
        <p:nvSpPr>
          <p:cNvPr id="11267" name="Rectangle 2"/>
          <p:cNvSpPr>
            <a:spLocks noGrp="1" noChangeArrowheads="1"/>
          </p:cNvSpPr>
          <p:nvPr>
            <p:ph type="title"/>
          </p:nvPr>
        </p:nvSpPr>
        <p:spPr/>
        <p:txBody>
          <a:bodyPr/>
          <a:lstStyle/>
          <a:p>
            <a:pPr eaLnBrk="1" hangingPunct="1"/>
            <a:r>
              <a:rPr lang="en-US" altLang="en-US" dirty="0"/>
              <a:t>Non-Riparian Permitting</a:t>
            </a:r>
          </a:p>
        </p:txBody>
      </p:sp>
      <p:sp>
        <p:nvSpPr>
          <p:cNvPr id="11268" name="Rectangle 3"/>
          <p:cNvSpPr>
            <a:spLocks noGrp="1" noChangeArrowheads="1"/>
          </p:cNvSpPr>
          <p:nvPr>
            <p:ph type="body" sz="half" idx="1"/>
          </p:nvPr>
        </p:nvSpPr>
        <p:spPr>
          <a:xfrm>
            <a:off x="457200" y="1600200"/>
            <a:ext cx="7696200" cy="4525963"/>
          </a:xfrm>
        </p:spPr>
        <p:txBody>
          <a:bodyPr/>
          <a:lstStyle/>
          <a:p>
            <a:pPr eaLnBrk="1" hangingPunct="1"/>
            <a:r>
              <a:rPr lang="en-US" altLang="en-US" sz="2800" dirty="0" smtClean="0"/>
              <a:t>Pre-1985 not </a:t>
            </a:r>
            <a:r>
              <a:rPr lang="en-US" altLang="en-US" sz="2800" dirty="0"/>
              <a:t>legal, but not quite illegal</a:t>
            </a:r>
          </a:p>
          <a:p>
            <a:r>
              <a:rPr lang="en-US" altLang="en-US" sz="2800" u="sng" dirty="0"/>
              <a:t>Harrell v. City of </a:t>
            </a:r>
            <a:r>
              <a:rPr lang="en-US" altLang="en-US" sz="2800" u="sng" dirty="0" smtClean="0"/>
              <a:t>Conway</a:t>
            </a:r>
            <a:r>
              <a:rPr lang="en-US" altLang="en-US" sz="2800" dirty="0" smtClean="0"/>
              <a:t>, </a:t>
            </a:r>
            <a:r>
              <a:rPr lang="en-US" sz="2800" dirty="0"/>
              <a:t>271 S.W.2d </a:t>
            </a:r>
            <a:r>
              <a:rPr lang="en-US" sz="2800" dirty="0" smtClean="0"/>
              <a:t>924, 224 </a:t>
            </a:r>
            <a:r>
              <a:rPr lang="en-US" sz="2800" dirty="0"/>
              <a:t>Ark. </a:t>
            </a:r>
            <a:r>
              <a:rPr lang="en-US" sz="2800" dirty="0" smtClean="0"/>
              <a:t>100 (1954)</a:t>
            </a:r>
            <a:r>
              <a:rPr lang="en-US" altLang="en-US" sz="2800" dirty="0" smtClean="0"/>
              <a:t> Surface water</a:t>
            </a:r>
          </a:p>
          <a:p>
            <a:pPr eaLnBrk="1" hangingPunct="1"/>
            <a:r>
              <a:rPr lang="en-US" altLang="en-US" sz="2800" u="sng" dirty="0" smtClean="0"/>
              <a:t>Lingo </a:t>
            </a:r>
            <a:r>
              <a:rPr lang="en-US" altLang="en-US" sz="2800" u="sng" dirty="0"/>
              <a:t>et al. v. City of Jacksonville</a:t>
            </a:r>
            <a:r>
              <a:rPr lang="en-US" altLang="en-US" sz="2800" dirty="0"/>
              <a:t>, </a:t>
            </a:r>
            <a:r>
              <a:rPr lang="en-US" sz="2800" dirty="0"/>
              <a:t>258 Ark. 63, 522 S.W.2d 403 (1975</a:t>
            </a:r>
            <a:r>
              <a:rPr lang="en-US" sz="2800" dirty="0" smtClean="0"/>
              <a:t>) Groundwater</a:t>
            </a:r>
          </a:p>
          <a:p>
            <a:pPr eaLnBrk="1" hangingPunct="1"/>
            <a:r>
              <a:rPr lang="en-US" sz="2800" dirty="0" smtClean="0"/>
              <a:t>Public utilities had no inherent right to anything beyond riparian use on the intake and well site, but, no big deal if there’s no shortage</a:t>
            </a:r>
            <a:endParaRPr lang="en-US" sz="2800" dirty="0"/>
          </a:p>
          <a:p>
            <a:pPr eaLnBrk="1" hangingPunct="1"/>
            <a:endParaRPr lang="en-US" altLang="en-US"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2A28174-F421-4C63-96EC-D9BE9E1FD10E}" type="slidenum">
              <a:rPr lang="en-US"/>
              <a:pPr>
                <a:defRPr/>
              </a:pPr>
              <a:t>18</a:t>
            </a:fld>
            <a:endParaRPr lang="en-US" dirty="0"/>
          </a:p>
        </p:txBody>
      </p:sp>
      <p:sp>
        <p:nvSpPr>
          <p:cNvPr id="16387" name="Rectangle 2"/>
          <p:cNvSpPr>
            <a:spLocks noGrp="1" noChangeArrowheads="1"/>
          </p:cNvSpPr>
          <p:nvPr>
            <p:ph type="title"/>
          </p:nvPr>
        </p:nvSpPr>
        <p:spPr/>
        <p:txBody>
          <a:bodyPr/>
          <a:lstStyle/>
          <a:p>
            <a:pPr eaLnBrk="1" hangingPunct="1"/>
            <a:r>
              <a:rPr lang="en-US" altLang="en-US" dirty="0" smtClean="0"/>
              <a:t>Plum Bayou Irrigation Project</a:t>
            </a:r>
            <a:endParaRPr lang="en-US" altLang="en-US" dirty="0"/>
          </a:p>
        </p:txBody>
      </p:sp>
      <p:sp>
        <p:nvSpPr>
          <p:cNvPr id="16388" name="Rectangle 3"/>
          <p:cNvSpPr>
            <a:spLocks noGrp="1" noChangeArrowheads="1"/>
          </p:cNvSpPr>
          <p:nvPr>
            <p:ph type="body" idx="1"/>
          </p:nvPr>
        </p:nvSpPr>
        <p:spPr/>
        <p:txBody>
          <a:bodyPr/>
          <a:lstStyle/>
          <a:p>
            <a:pPr eaLnBrk="1" hangingPunct="1">
              <a:buFontTx/>
              <a:buNone/>
            </a:pPr>
            <a:endParaRPr lang="en-US" altLang="en-US" dirty="0" smtClean="0"/>
          </a:p>
        </p:txBody>
      </p:sp>
      <p:pic>
        <p:nvPicPr>
          <p:cNvPr id="16389" name="Picture 4" descr="Diver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8534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Non-Riparian Permitting Law</a:t>
            </a:r>
            <a:endParaRPr lang="en-US" dirty="0"/>
          </a:p>
        </p:txBody>
      </p:sp>
      <p:sp>
        <p:nvSpPr>
          <p:cNvPr id="3" name="Content Placeholder 2"/>
          <p:cNvSpPr>
            <a:spLocks noGrp="1"/>
          </p:cNvSpPr>
          <p:nvPr>
            <p:ph idx="1"/>
          </p:nvPr>
        </p:nvSpPr>
        <p:spPr>
          <a:xfrm>
            <a:off x="457200" y="1600200"/>
            <a:ext cx="8229600" cy="4648200"/>
          </a:xfrm>
        </p:spPr>
        <p:txBody>
          <a:bodyPr/>
          <a:lstStyle/>
          <a:p>
            <a:r>
              <a:rPr lang="en-US" sz="2800" dirty="0" smtClean="0"/>
              <a:t>1985 Breakthrough to allow a permitting process to move our abundant surface water</a:t>
            </a:r>
          </a:p>
          <a:p>
            <a:r>
              <a:rPr lang="en-US" sz="2800" dirty="0" smtClean="0"/>
              <a:t>Current and future riparian rights, aquifer recharge, fish and wildlife needs, navigation, and interstate compacts are protected</a:t>
            </a:r>
          </a:p>
          <a:p>
            <a:r>
              <a:rPr lang="en-US" sz="2800" dirty="0" smtClean="0"/>
              <a:t>25% of everything above that is permittable</a:t>
            </a:r>
          </a:p>
          <a:p>
            <a:r>
              <a:rPr lang="en-US" sz="2800" dirty="0" smtClean="0"/>
              <a:t>Non-riparian use is inferior to riparian use</a:t>
            </a:r>
            <a:endParaRPr lang="en-US" sz="2800"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19</a:t>
            </a:fld>
            <a:endParaRPr lang="en-US" dirty="0"/>
          </a:p>
        </p:txBody>
      </p:sp>
    </p:spTree>
    <p:extLst>
      <p:ext uri="{BB962C8B-B14F-4D97-AF65-F5344CB8AC3E}">
        <p14:creationId xmlns:p14="http://schemas.microsoft.com/office/powerpoint/2010/main" val="389819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be covered</a:t>
            </a:r>
            <a:endParaRPr lang="en-US" dirty="0"/>
          </a:p>
        </p:txBody>
      </p:sp>
      <p:sp>
        <p:nvSpPr>
          <p:cNvPr id="3" name="Content Placeholder 2"/>
          <p:cNvSpPr>
            <a:spLocks noGrp="1"/>
          </p:cNvSpPr>
          <p:nvPr>
            <p:ph idx="1"/>
          </p:nvPr>
        </p:nvSpPr>
        <p:spPr/>
        <p:txBody>
          <a:bodyPr/>
          <a:lstStyle/>
          <a:p>
            <a:r>
              <a:rPr lang="en-US" sz="2400" dirty="0" smtClean="0"/>
              <a:t>The right to use surface water and groundwater</a:t>
            </a:r>
          </a:p>
          <a:p>
            <a:r>
              <a:rPr lang="en-US" sz="2400" dirty="0" smtClean="0"/>
              <a:t>Limitations on surface water and groundwater rights</a:t>
            </a:r>
          </a:p>
          <a:p>
            <a:r>
              <a:rPr lang="en-US" sz="2400" dirty="0" smtClean="0"/>
              <a:t>Arkansas Natural Resources Commission permitting and registration</a:t>
            </a:r>
          </a:p>
          <a:p>
            <a:r>
              <a:rPr lang="en-US" sz="2400" dirty="0" smtClean="0"/>
              <a:t>Protecting surface water and groundwater rights</a:t>
            </a:r>
          </a:p>
          <a:p>
            <a:r>
              <a:rPr lang="en-US" sz="2400" dirty="0" smtClean="0"/>
              <a:t>Current issues in water rights</a:t>
            </a:r>
          </a:p>
          <a:p>
            <a:r>
              <a:rPr lang="en-US" sz="2400" dirty="0" smtClean="0"/>
              <a:t>Current and future water availability</a:t>
            </a:r>
          </a:p>
          <a:p>
            <a:r>
              <a:rPr lang="en-US" sz="2400" dirty="0" smtClean="0"/>
              <a:t>Water use trends and issues</a:t>
            </a:r>
          </a:p>
          <a:p>
            <a:r>
              <a:rPr lang="en-US" sz="2400" dirty="0" smtClean="0"/>
              <a:t>The Arkansas Water Plan</a:t>
            </a:r>
            <a:endParaRPr lang="en-US" sz="2400"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2</a:t>
            </a:fld>
            <a:endParaRPr lang="en-US" dirty="0"/>
          </a:p>
        </p:txBody>
      </p:sp>
    </p:spTree>
    <p:extLst>
      <p:ext uri="{BB962C8B-B14F-4D97-AF65-F5344CB8AC3E}">
        <p14:creationId xmlns:p14="http://schemas.microsoft.com/office/powerpoint/2010/main" val="3579262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C8E3FD1-D6D3-4CD7-9472-905106A82DAE}" type="slidenum">
              <a:rPr lang="en-US"/>
              <a:pPr>
                <a:defRPr/>
              </a:pPr>
              <a:t>20</a:t>
            </a:fld>
            <a:endParaRPr lang="en-US" dirty="0"/>
          </a:p>
        </p:txBody>
      </p:sp>
      <p:sp>
        <p:nvSpPr>
          <p:cNvPr id="14339" name="Rectangle 2"/>
          <p:cNvSpPr>
            <a:spLocks noGrp="1" noChangeArrowheads="1"/>
          </p:cNvSpPr>
          <p:nvPr>
            <p:ph type="title"/>
          </p:nvPr>
        </p:nvSpPr>
        <p:spPr/>
        <p:txBody>
          <a:bodyPr/>
          <a:lstStyle/>
          <a:p>
            <a:pPr eaLnBrk="1" hangingPunct="1"/>
            <a:r>
              <a:rPr lang="en-US" altLang="en-US" sz="4000" dirty="0" smtClean="0"/>
              <a:t>Water Use Registration/Reporting</a:t>
            </a:r>
          </a:p>
        </p:txBody>
      </p:sp>
      <p:sp>
        <p:nvSpPr>
          <p:cNvPr id="14340" name="Rectangle 3"/>
          <p:cNvSpPr>
            <a:spLocks noGrp="1" noChangeArrowheads="1"/>
          </p:cNvSpPr>
          <p:nvPr>
            <p:ph type="body" idx="1"/>
          </p:nvPr>
        </p:nvSpPr>
        <p:spPr/>
        <p:txBody>
          <a:bodyPr/>
          <a:lstStyle/>
          <a:p>
            <a:pPr eaLnBrk="1" hangingPunct="1"/>
            <a:r>
              <a:rPr lang="en-US" altLang="en-US" dirty="0" smtClean="0"/>
              <a:t>Annual registration with local conservation district or with ANRC</a:t>
            </a:r>
          </a:p>
          <a:p>
            <a:pPr eaLnBrk="1" hangingPunct="1"/>
            <a:r>
              <a:rPr lang="en-US" altLang="en-US" dirty="0" smtClean="0"/>
              <a:t>Surface and groundwater</a:t>
            </a:r>
          </a:p>
          <a:p>
            <a:pPr eaLnBrk="1" hangingPunct="1"/>
            <a:r>
              <a:rPr lang="en-US" altLang="en-US" dirty="0" smtClean="0"/>
              <a:t>Exceptions</a:t>
            </a:r>
          </a:p>
          <a:p>
            <a:pPr marL="0" indent="0" eaLnBrk="1" hangingPunct="1">
              <a:buNone/>
            </a:pPr>
            <a:endParaRPr lang="en-US" altLang="en-US" dirty="0" smtClean="0"/>
          </a:p>
        </p:txBody>
      </p:sp>
      <p:pic>
        <p:nvPicPr>
          <p:cNvPr id="14341" name="Picture 4" descr="Relif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352800"/>
            <a:ext cx="4953000" cy="2930525"/>
          </a:xfrm>
          <a:prstGeom prst="rect">
            <a:avLst/>
          </a:prstGeom>
          <a:noFill/>
          <a:ln w="1587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BF7517E-C08F-4B34-94C3-0A76E5A98DD5}" type="slidenum">
              <a:rPr lang="en-US"/>
              <a:pPr>
                <a:defRPr/>
              </a:pPr>
              <a:t>21</a:t>
            </a:fld>
            <a:endParaRPr lang="en-US" dirty="0"/>
          </a:p>
        </p:txBody>
      </p:sp>
      <p:sp>
        <p:nvSpPr>
          <p:cNvPr id="17411" name="Rectangle 2"/>
          <p:cNvSpPr>
            <a:spLocks noGrp="1" noChangeArrowheads="1"/>
          </p:cNvSpPr>
          <p:nvPr>
            <p:ph type="title"/>
          </p:nvPr>
        </p:nvSpPr>
        <p:spPr/>
        <p:txBody>
          <a:bodyPr/>
          <a:lstStyle/>
          <a:p>
            <a:pPr eaLnBrk="1" hangingPunct="1"/>
            <a:r>
              <a:rPr lang="en-US" altLang="en-US" dirty="0"/>
              <a:t>Allocation of Surface Water</a:t>
            </a:r>
          </a:p>
        </p:txBody>
      </p:sp>
      <p:sp>
        <p:nvSpPr>
          <p:cNvPr id="17412" name="Rectangle 3"/>
          <p:cNvSpPr>
            <a:spLocks noGrp="1" noChangeArrowheads="1"/>
          </p:cNvSpPr>
          <p:nvPr>
            <p:ph type="body" idx="1"/>
          </p:nvPr>
        </p:nvSpPr>
        <p:spPr/>
        <p:txBody>
          <a:bodyPr/>
          <a:lstStyle/>
          <a:p>
            <a:pPr eaLnBrk="1" hangingPunct="1"/>
            <a:r>
              <a:rPr lang="en-US" altLang="en-US" dirty="0" smtClean="0"/>
              <a:t>1957 effort by the legislature to streamline </a:t>
            </a:r>
            <a:r>
              <a:rPr lang="en-US" altLang="en-US" u="sng" dirty="0" smtClean="0"/>
              <a:t>Harris v. Brooks</a:t>
            </a:r>
            <a:r>
              <a:rPr lang="en-US" altLang="en-US" dirty="0" smtClean="0"/>
              <a:t> process </a:t>
            </a:r>
          </a:p>
          <a:p>
            <a:pPr eaLnBrk="1" hangingPunct="1"/>
            <a:r>
              <a:rPr lang="en-US" altLang="en-US" dirty="0" smtClean="0"/>
              <a:t>Arkansas Code section 15-22-217</a:t>
            </a:r>
          </a:p>
          <a:p>
            <a:pPr eaLnBrk="1" hangingPunct="1"/>
            <a:r>
              <a:rPr lang="en-US" altLang="en-US" dirty="0"/>
              <a:t>Step one: </a:t>
            </a:r>
            <a:r>
              <a:rPr lang="en-US" altLang="en-US" dirty="0" smtClean="0"/>
              <a:t>Declare a shortage</a:t>
            </a:r>
            <a:r>
              <a:rPr lang="en-US" altLang="en-US" dirty="0"/>
              <a:t>: “not sufficient water in a stream to meet all beneficial uses</a:t>
            </a:r>
            <a:r>
              <a:rPr lang="en-US" altLang="en-US" dirty="0" smtClean="0"/>
              <a:t>”</a:t>
            </a:r>
          </a:p>
          <a:p>
            <a:pPr eaLnBrk="1" hangingPunct="1"/>
            <a:r>
              <a:rPr lang="en-US" altLang="en-US" dirty="0" smtClean="0"/>
              <a:t>Then a notification and adjudication process starts</a:t>
            </a:r>
            <a:endParaRPr lang="en-US" altLang="en-US" dirty="0"/>
          </a:p>
          <a:p>
            <a:pPr eaLnBrk="1" hangingPunct="1"/>
            <a:endParaRPr lang="en-US" altLang="en-US" dirty="0" smtClean="0"/>
          </a:p>
          <a:p>
            <a:pPr eaLnBrk="1" hangingPunct="1"/>
            <a:endParaRPr lang="en-US" alt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6A3D235-6C1C-4830-B7E8-DC4AD20DBA9B}" type="slidenum">
              <a:rPr lang="en-US"/>
              <a:pPr>
                <a:defRPr/>
              </a:pPr>
              <a:t>22</a:t>
            </a:fld>
            <a:endParaRPr lang="en-US" dirty="0"/>
          </a:p>
        </p:txBody>
      </p:sp>
      <p:sp>
        <p:nvSpPr>
          <p:cNvPr id="18435" name="Rectangle 2"/>
          <p:cNvSpPr>
            <a:spLocks noGrp="1" noChangeArrowheads="1"/>
          </p:cNvSpPr>
          <p:nvPr>
            <p:ph type="title"/>
          </p:nvPr>
        </p:nvSpPr>
        <p:spPr/>
        <p:txBody>
          <a:bodyPr/>
          <a:lstStyle/>
          <a:p>
            <a:pPr eaLnBrk="1" hangingPunct="1"/>
            <a:r>
              <a:rPr lang="en-US" altLang="en-US" dirty="0"/>
              <a:t>Usable Without Allocation</a:t>
            </a:r>
          </a:p>
        </p:txBody>
      </p:sp>
      <p:sp>
        <p:nvSpPr>
          <p:cNvPr id="18436" name="Rectangle 3"/>
          <p:cNvSpPr>
            <a:spLocks noGrp="1" noChangeArrowheads="1"/>
          </p:cNvSpPr>
          <p:nvPr>
            <p:ph type="body" idx="1"/>
          </p:nvPr>
        </p:nvSpPr>
        <p:spPr/>
        <p:txBody>
          <a:bodyPr/>
          <a:lstStyle/>
          <a:p>
            <a:pPr eaLnBrk="1" hangingPunct="1">
              <a:lnSpc>
                <a:spcPct val="90000"/>
              </a:lnSpc>
            </a:pPr>
            <a:r>
              <a:rPr lang="en-US" altLang="en-US" dirty="0" smtClean="0"/>
              <a:t>&lt; 1 acre-foot (325,900 gallons) per year</a:t>
            </a:r>
          </a:p>
          <a:p>
            <a:pPr eaLnBrk="1" hangingPunct="1">
              <a:lnSpc>
                <a:spcPct val="90000"/>
              </a:lnSpc>
            </a:pPr>
            <a:r>
              <a:rPr lang="en-US" altLang="en-US" dirty="0" smtClean="0"/>
              <a:t>Diffuse surface water</a:t>
            </a:r>
          </a:p>
          <a:p>
            <a:pPr eaLnBrk="1" hangingPunct="1">
              <a:lnSpc>
                <a:spcPct val="90000"/>
              </a:lnSpc>
            </a:pPr>
            <a:r>
              <a:rPr lang="en-US" altLang="en-US" dirty="0" smtClean="0"/>
              <a:t>Captured water</a:t>
            </a:r>
          </a:p>
          <a:p>
            <a:pPr eaLnBrk="1" hangingPunct="1">
              <a:lnSpc>
                <a:spcPct val="90000"/>
              </a:lnSpc>
            </a:pPr>
            <a:r>
              <a:rPr lang="en-US" altLang="en-US" dirty="0" smtClean="0"/>
              <a:t>Exclusively owned water</a:t>
            </a:r>
          </a:p>
          <a:p>
            <a:pPr eaLnBrk="1" hangingPunct="1">
              <a:lnSpc>
                <a:spcPct val="90000"/>
              </a:lnSpc>
            </a:pPr>
            <a:r>
              <a:rPr lang="en-US" altLang="en-US" dirty="0" smtClean="0"/>
              <a:t>Tailwater</a:t>
            </a:r>
          </a:p>
          <a:p>
            <a:pPr eaLnBrk="1" hangingPunct="1">
              <a:lnSpc>
                <a:spcPct val="90000"/>
              </a:lnSpc>
            </a:pPr>
            <a:r>
              <a:rPr lang="en-US" altLang="en-US" dirty="0" smtClean="0"/>
              <a:t>Non-consumptive use</a:t>
            </a:r>
          </a:p>
          <a:p>
            <a:pPr eaLnBrk="1" hangingPunct="1">
              <a:lnSpc>
                <a:spcPct val="90000"/>
              </a:lnSpc>
            </a:pPr>
            <a:r>
              <a:rPr lang="en-US" altLang="en-US" dirty="0" smtClean="0"/>
              <a:t>Intermittent streams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91EBBD2-992B-4AAF-A26F-36DB1F92A0D4}" type="slidenum">
              <a:rPr lang="en-US"/>
              <a:pPr>
                <a:defRPr/>
              </a:pPr>
              <a:t>23</a:t>
            </a:fld>
            <a:endParaRPr lang="en-US" dirty="0"/>
          </a:p>
        </p:txBody>
      </p:sp>
      <p:sp>
        <p:nvSpPr>
          <p:cNvPr id="19459" name="Rectangle 2"/>
          <p:cNvSpPr>
            <a:spLocks noGrp="1" noChangeArrowheads="1"/>
          </p:cNvSpPr>
          <p:nvPr>
            <p:ph type="title"/>
          </p:nvPr>
        </p:nvSpPr>
        <p:spPr/>
        <p:txBody>
          <a:bodyPr/>
          <a:lstStyle/>
          <a:p>
            <a:pPr eaLnBrk="1" hangingPunct="1"/>
            <a:r>
              <a:rPr lang="en-US" altLang="en-US" dirty="0"/>
              <a:t>Reserved Uses</a:t>
            </a:r>
          </a:p>
        </p:txBody>
      </p:sp>
      <p:sp>
        <p:nvSpPr>
          <p:cNvPr id="19460" name="Rectangle 3"/>
          <p:cNvSpPr>
            <a:spLocks noGrp="1" noChangeArrowheads="1"/>
          </p:cNvSpPr>
          <p:nvPr>
            <p:ph type="body" idx="1"/>
          </p:nvPr>
        </p:nvSpPr>
        <p:spPr>
          <a:xfrm>
            <a:off x="457200" y="1524000"/>
            <a:ext cx="8229600" cy="4648200"/>
          </a:xfrm>
        </p:spPr>
        <p:txBody>
          <a:bodyPr/>
          <a:lstStyle/>
          <a:p>
            <a:pPr eaLnBrk="1" hangingPunct="1">
              <a:lnSpc>
                <a:spcPct val="90000"/>
              </a:lnSpc>
            </a:pPr>
            <a:r>
              <a:rPr lang="en-US" altLang="en-US" sz="3600" dirty="0" smtClean="0"/>
              <a:t>Water use that can’t be limited through allocation:</a:t>
            </a:r>
          </a:p>
          <a:p>
            <a:pPr lvl="1" eaLnBrk="1" hangingPunct="1">
              <a:lnSpc>
                <a:spcPct val="90000"/>
              </a:lnSpc>
            </a:pPr>
            <a:r>
              <a:rPr lang="en-US" altLang="en-US" sz="3200" dirty="0" smtClean="0"/>
              <a:t>Domestic and Municipal domestic</a:t>
            </a:r>
          </a:p>
          <a:p>
            <a:pPr lvl="1" eaLnBrk="1" hangingPunct="1">
              <a:lnSpc>
                <a:spcPct val="90000"/>
              </a:lnSpc>
            </a:pPr>
            <a:r>
              <a:rPr lang="en-US" altLang="en-US" sz="3200" dirty="0" smtClean="0"/>
              <a:t>Minimum streamflow</a:t>
            </a:r>
          </a:p>
          <a:p>
            <a:pPr lvl="1" eaLnBrk="1" hangingPunct="1">
              <a:lnSpc>
                <a:spcPct val="90000"/>
              </a:lnSpc>
            </a:pPr>
            <a:r>
              <a:rPr lang="en-US" altLang="en-US" sz="3200" dirty="0" smtClean="0"/>
              <a:t>Federal water rights</a:t>
            </a:r>
          </a:p>
          <a:p>
            <a:pPr lvl="1" eaLnBrk="1" hangingPunct="1">
              <a:lnSpc>
                <a:spcPct val="90000"/>
              </a:lnSpc>
            </a:pPr>
            <a:r>
              <a:rPr lang="en-US" altLang="en-US" sz="3200" u="sng" dirty="0" smtClean="0"/>
              <a:t>AGRICULTURE</a:t>
            </a:r>
            <a:r>
              <a:rPr lang="en-US" altLang="en-US" sz="3200" dirty="0" smtClean="0"/>
              <a:t> (2013)</a:t>
            </a:r>
          </a:p>
          <a:p>
            <a:pPr marL="0" indent="0" eaLnBrk="1" hangingPunct="1">
              <a:lnSpc>
                <a:spcPct val="90000"/>
              </a:lnSpc>
              <a:buNone/>
            </a:pPr>
            <a:endParaRPr lang="en-US" altLang="en-US" sz="28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Allocation Preferences</a:t>
            </a:r>
            <a:endParaRPr lang="en-US" dirty="0"/>
          </a:p>
        </p:txBody>
      </p:sp>
      <p:sp>
        <p:nvSpPr>
          <p:cNvPr id="3" name="Content Placeholder 2"/>
          <p:cNvSpPr>
            <a:spLocks noGrp="1"/>
          </p:cNvSpPr>
          <p:nvPr>
            <p:ph idx="1"/>
          </p:nvPr>
        </p:nvSpPr>
        <p:spPr/>
        <p:txBody>
          <a:bodyPr/>
          <a:lstStyle/>
          <a:p>
            <a:r>
              <a:rPr lang="en-US" sz="4000" dirty="0" smtClean="0"/>
              <a:t>Sustaining life</a:t>
            </a:r>
          </a:p>
          <a:p>
            <a:r>
              <a:rPr lang="en-US" sz="4000" dirty="0" smtClean="0"/>
              <a:t>Maintaining health</a:t>
            </a:r>
          </a:p>
          <a:p>
            <a:r>
              <a:rPr lang="en-US" sz="4000" dirty="0" smtClean="0"/>
              <a:t>Increasing wealth</a:t>
            </a:r>
            <a:endParaRPr lang="en-US" sz="4000"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24</a:t>
            </a:fld>
            <a:endParaRPr lang="en-US" dirty="0"/>
          </a:p>
        </p:txBody>
      </p:sp>
    </p:spTree>
    <p:extLst>
      <p:ext uri="{BB962C8B-B14F-4D97-AF65-F5344CB8AC3E}">
        <p14:creationId xmlns:p14="http://schemas.microsoft.com/office/powerpoint/2010/main" val="2002455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558E2508-C20A-418F-AC32-4A433B947EA5}" type="slidenum">
              <a:rPr lang="en-US"/>
              <a:pPr>
                <a:defRPr/>
              </a:pPr>
              <a:t>25</a:t>
            </a:fld>
            <a:endParaRPr lang="en-US" dirty="0"/>
          </a:p>
        </p:txBody>
      </p:sp>
      <p:sp>
        <p:nvSpPr>
          <p:cNvPr id="20483" name="Rectangle 2"/>
          <p:cNvSpPr>
            <a:spLocks noGrp="1" noChangeArrowheads="1"/>
          </p:cNvSpPr>
          <p:nvPr>
            <p:ph type="title"/>
          </p:nvPr>
        </p:nvSpPr>
        <p:spPr/>
        <p:txBody>
          <a:bodyPr/>
          <a:lstStyle/>
          <a:p>
            <a:pPr eaLnBrk="1" hangingPunct="1"/>
            <a:r>
              <a:rPr lang="en-US" altLang="en-US" dirty="0"/>
              <a:t>Allocation Hierarchy</a:t>
            </a:r>
          </a:p>
        </p:txBody>
      </p:sp>
      <p:sp>
        <p:nvSpPr>
          <p:cNvPr id="20484" name="Rectangle 3"/>
          <p:cNvSpPr>
            <a:spLocks noGrp="1" noChangeArrowheads="1"/>
          </p:cNvSpPr>
          <p:nvPr>
            <p:ph type="body" idx="1"/>
          </p:nvPr>
        </p:nvSpPr>
        <p:spPr/>
        <p:txBody>
          <a:bodyPr/>
          <a:lstStyle/>
          <a:p>
            <a:pPr marL="609600" indent="-609600" eaLnBrk="1" hangingPunct="1">
              <a:buFontTx/>
              <a:buAutoNum type="arabicPeriod"/>
            </a:pPr>
            <a:r>
              <a:rPr lang="en-US" altLang="en-US" dirty="0" smtClean="0"/>
              <a:t>Registered riparian use</a:t>
            </a:r>
          </a:p>
          <a:p>
            <a:pPr marL="609600" indent="-609600" eaLnBrk="1" hangingPunct="1">
              <a:buFontTx/>
              <a:buAutoNum type="arabicPeriod"/>
            </a:pPr>
            <a:r>
              <a:rPr lang="en-US" altLang="en-US" dirty="0" smtClean="0"/>
              <a:t>Non-registered riparian, but used</a:t>
            </a:r>
          </a:p>
          <a:p>
            <a:pPr marL="609600" indent="-609600" eaLnBrk="1" hangingPunct="1">
              <a:buFontTx/>
              <a:buAutoNum type="arabicPeriod"/>
            </a:pPr>
            <a:r>
              <a:rPr lang="en-US" altLang="en-US" dirty="0" smtClean="0"/>
              <a:t>Non-riparian permitted INTRAbasin</a:t>
            </a:r>
          </a:p>
          <a:p>
            <a:pPr marL="609600" indent="-609600" eaLnBrk="1" hangingPunct="1">
              <a:buFontTx/>
              <a:buAutoNum type="arabicPeriod"/>
            </a:pPr>
            <a:r>
              <a:rPr lang="en-US" altLang="en-US" dirty="0" smtClean="0"/>
              <a:t>Non-riparian permitted INTERbasin</a:t>
            </a:r>
          </a:p>
          <a:p>
            <a:pPr marL="609600" indent="-609600" eaLnBrk="1" hangingPunct="1">
              <a:buFontTx/>
              <a:buAutoNum type="arabicPeriod"/>
            </a:pPr>
            <a:r>
              <a:rPr lang="en-US" altLang="en-US" dirty="0" smtClean="0"/>
              <a:t>Out-of-state transfer</a:t>
            </a:r>
          </a:p>
          <a:p>
            <a:pPr marL="609600" indent="-609600" eaLnBrk="1" hangingPunct="1">
              <a:buFontTx/>
              <a:buAutoNum type="arabicPeriod"/>
            </a:pPr>
            <a:r>
              <a:rPr lang="en-US" altLang="en-US" dirty="0" smtClean="0"/>
              <a:t>Never used, never registered riparian</a:t>
            </a:r>
          </a:p>
          <a:p>
            <a:pPr marL="1371600" lvl="2" indent="-457200" eaLnBrk="1" hangingPunct="1">
              <a:buFontTx/>
              <a:buNone/>
            </a:pPr>
            <a:endParaRPr lang="en-US" alt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0EE805A-79B7-4480-82E0-B195E8B0AB80}" type="slidenum">
              <a:rPr lang="en-US"/>
              <a:pPr>
                <a:defRPr/>
              </a:pPr>
              <a:t>26</a:t>
            </a:fld>
            <a:endParaRPr lang="en-US" dirty="0"/>
          </a:p>
        </p:txBody>
      </p:sp>
      <p:sp>
        <p:nvSpPr>
          <p:cNvPr id="23555" name="Rectangle 2"/>
          <p:cNvSpPr>
            <a:spLocks noGrp="1" noChangeArrowheads="1"/>
          </p:cNvSpPr>
          <p:nvPr>
            <p:ph type="title"/>
          </p:nvPr>
        </p:nvSpPr>
        <p:spPr/>
        <p:txBody>
          <a:bodyPr/>
          <a:lstStyle/>
          <a:p>
            <a:pPr eaLnBrk="1" hangingPunct="1"/>
            <a:r>
              <a:rPr lang="en-US" altLang="en-US" dirty="0"/>
              <a:t>Regulation of Groundwater Use</a:t>
            </a:r>
          </a:p>
        </p:txBody>
      </p:sp>
      <p:sp>
        <p:nvSpPr>
          <p:cNvPr id="23556" name="Rectangle 3"/>
          <p:cNvSpPr>
            <a:spLocks noGrp="1" noChangeArrowheads="1"/>
          </p:cNvSpPr>
          <p:nvPr>
            <p:ph type="body" idx="1"/>
          </p:nvPr>
        </p:nvSpPr>
        <p:spPr/>
        <p:txBody>
          <a:bodyPr/>
          <a:lstStyle/>
          <a:p>
            <a:pPr eaLnBrk="1" hangingPunct="1"/>
            <a:r>
              <a:rPr lang="en-US" altLang="en-US" dirty="0" smtClean="0"/>
              <a:t>1991 - Groundwater </a:t>
            </a:r>
            <a:r>
              <a:rPr lang="en-US" altLang="en-US" dirty="0"/>
              <a:t>Protection and Management Act, Arkansas Code 15-22-901, et seq.</a:t>
            </a:r>
          </a:p>
          <a:p>
            <a:pPr lvl="1" eaLnBrk="1" hangingPunct="1"/>
            <a:r>
              <a:rPr lang="en-US" altLang="en-US" dirty="0" smtClean="0"/>
              <a:t>Long, appealable process</a:t>
            </a:r>
          </a:p>
          <a:p>
            <a:pPr lvl="1" eaLnBrk="1" hangingPunct="1"/>
            <a:r>
              <a:rPr lang="en-US" altLang="en-US" dirty="0" smtClean="0"/>
              <a:t>Grandfathering</a:t>
            </a:r>
          </a:p>
          <a:p>
            <a:pPr lvl="1" eaLnBrk="1" hangingPunct="1"/>
            <a:r>
              <a:rPr lang="en-US" altLang="en-US" dirty="0" smtClean="0"/>
              <a:t>Alternative surface water supplies must be available or can be made available</a:t>
            </a:r>
          </a:p>
          <a:p>
            <a:pPr lvl="1" eaLnBrk="1" hangingPunct="1"/>
            <a:r>
              <a:rPr lang="en-US" altLang="en-US" dirty="0" smtClean="0"/>
              <a:t>Issuance of “water rights”</a:t>
            </a:r>
          </a:p>
          <a:p>
            <a:pPr eaLnBrk="1" hangingPunct="1"/>
            <a:endParaRPr lang="en-US" alt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Water Rights Issues</a:t>
            </a:r>
            <a:endParaRPr lang="en-US" dirty="0"/>
          </a:p>
        </p:txBody>
      </p:sp>
      <p:sp>
        <p:nvSpPr>
          <p:cNvPr id="3" name="Content Placeholder 2"/>
          <p:cNvSpPr>
            <a:spLocks noGrp="1"/>
          </p:cNvSpPr>
          <p:nvPr>
            <p:ph idx="1"/>
          </p:nvPr>
        </p:nvSpPr>
        <p:spPr/>
        <p:txBody>
          <a:bodyPr/>
          <a:lstStyle/>
          <a:p>
            <a:r>
              <a:rPr lang="en-US" dirty="0" smtClean="0"/>
              <a:t>Groundwater availability</a:t>
            </a:r>
          </a:p>
          <a:p>
            <a:r>
              <a:rPr lang="en-US" dirty="0" smtClean="0"/>
              <a:t>Water quality</a:t>
            </a:r>
          </a:p>
          <a:p>
            <a:r>
              <a:rPr lang="en-US" dirty="0" smtClean="0"/>
              <a:t>Interstate transfers</a:t>
            </a:r>
          </a:p>
          <a:p>
            <a:r>
              <a:rPr lang="en-US" dirty="0" smtClean="0"/>
              <a:t>Infrastructure condition and financing</a:t>
            </a:r>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27</a:t>
            </a:fld>
            <a:endParaRPr lang="en-US" dirty="0"/>
          </a:p>
        </p:txBody>
      </p:sp>
    </p:spTree>
    <p:extLst>
      <p:ext uri="{BB962C8B-B14F-4D97-AF65-F5344CB8AC3E}">
        <p14:creationId xmlns:p14="http://schemas.microsoft.com/office/powerpoint/2010/main" val="614011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and Future Availability</a:t>
            </a:r>
            <a:endParaRPr lang="en-US" dirty="0"/>
          </a:p>
        </p:txBody>
      </p:sp>
      <p:sp>
        <p:nvSpPr>
          <p:cNvPr id="3" name="Content Placeholder 2"/>
          <p:cNvSpPr>
            <a:spLocks noGrp="1"/>
          </p:cNvSpPr>
          <p:nvPr>
            <p:ph idx="1"/>
          </p:nvPr>
        </p:nvSpPr>
        <p:spPr/>
        <p:txBody>
          <a:bodyPr/>
          <a:lstStyle/>
          <a:p>
            <a:r>
              <a:rPr lang="en-US" dirty="0" smtClean="0"/>
              <a:t>Current needs are being met</a:t>
            </a:r>
          </a:p>
          <a:p>
            <a:r>
              <a:rPr lang="en-US" dirty="0" smtClean="0"/>
              <a:t>Water is there for future needs, but maybe not from the same source</a:t>
            </a:r>
          </a:p>
          <a:p>
            <a:r>
              <a:rPr lang="en-US" dirty="0" smtClean="0"/>
              <a:t>Water use reporting, stream gauging, and aquifer measurements are some of our tools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28</a:t>
            </a:fld>
            <a:endParaRPr lang="en-US" dirty="0"/>
          </a:p>
        </p:txBody>
      </p:sp>
    </p:spTree>
    <p:extLst>
      <p:ext uri="{BB962C8B-B14F-4D97-AF65-F5344CB8AC3E}">
        <p14:creationId xmlns:p14="http://schemas.microsoft.com/office/powerpoint/2010/main" val="15515116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Use Trends and Issues</a:t>
            </a:r>
            <a:endParaRPr lang="en-US" dirty="0"/>
          </a:p>
        </p:txBody>
      </p:sp>
      <p:sp>
        <p:nvSpPr>
          <p:cNvPr id="3" name="Content Placeholder 2"/>
          <p:cNvSpPr>
            <a:spLocks noGrp="1"/>
          </p:cNvSpPr>
          <p:nvPr>
            <p:ph idx="1"/>
          </p:nvPr>
        </p:nvSpPr>
        <p:spPr/>
        <p:txBody>
          <a:bodyPr/>
          <a:lstStyle/>
          <a:p>
            <a:r>
              <a:rPr lang="en-US" dirty="0" smtClean="0"/>
              <a:t>Population (small percentage of overall demand and getting more efficient)</a:t>
            </a:r>
          </a:p>
          <a:p>
            <a:r>
              <a:rPr lang="en-US" dirty="0" smtClean="0"/>
              <a:t>Crop irrigation – Some rise expected</a:t>
            </a:r>
          </a:p>
          <a:p>
            <a:r>
              <a:rPr lang="en-US" dirty="0" smtClean="0"/>
              <a:t>Industry – Declining with loss of paper mills</a:t>
            </a:r>
          </a:p>
          <a:p>
            <a:r>
              <a:rPr lang="en-US" dirty="0" smtClean="0"/>
              <a:t>Hydraulic fracturing – Never a large demand, and has slowed dramatically</a:t>
            </a:r>
          </a:p>
          <a:p>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29</a:t>
            </a:fld>
            <a:endParaRPr lang="en-US" dirty="0"/>
          </a:p>
        </p:txBody>
      </p:sp>
    </p:spTree>
    <p:extLst>
      <p:ext uri="{BB962C8B-B14F-4D97-AF65-F5344CB8AC3E}">
        <p14:creationId xmlns:p14="http://schemas.microsoft.com/office/powerpoint/2010/main" val="3568593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4000" dirty="0"/>
              <a:t>The Right to Use Surface water and Groundwater</a:t>
            </a:r>
          </a:p>
        </p:txBody>
      </p:sp>
      <p:sp>
        <p:nvSpPr>
          <p:cNvPr id="3" name="Content Placeholder 2"/>
          <p:cNvSpPr>
            <a:spLocks noGrp="1"/>
          </p:cNvSpPr>
          <p:nvPr>
            <p:ph idx="1"/>
          </p:nvPr>
        </p:nvSpPr>
        <p:spPr>
          <a:xfrm>
            <a:off x="457200" y="1676400"/>
            <a:ext cx="8229600" cy="4525963"/>
          </a:xfrm>
        </p:spPr>
        <p:txBody>
          <a:bodyPr/>
          <a:lstStyle/>
          <a:p>
            <a:r>
              <a:rPr lang="en-US" dirty="0" smtClean="0"/>
              <a:t>Arkansas is “water rich”</a:t>
            </a:r>
          </a:p>
          <a:p>
            <a:r>
              <a:rPr lang="en-US" dirty="0" smtClean="0"/>
              <a:t>We receive about 48 inches of rainfall per year</a:t>
            </a:r>
          </a:p>
          <a:p>
            <a:r>
              <a:rPr lang="en-US" dirty="0" smtClean="0"/>
              <a:t>This translates to 138 million acre-feet of precipitation in an average year</a:t>
            </a:r>
          </a:p>
          <a:p>
            <a:r>
              <a:rPr lang="en-US" dirty="0" smtClean="0"/>
              <a:t>We measure over 92 million acre feet of streamflow yearly</a:t>
            </a:r>
          </a:p>
          <a:p>
            <a:r>
              <a:rPr lang="en-US" dirty="0" smtClean="0"/>
              <a:t>Abundance keeps us from fighting</a:t>
            </a:r>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3</a:t>
            </a:fld>
            <a:endParaRPr lang="en-US" dirty="0"/>
          </a:p>
        </p:txBody>
      </p:sp>
    </p:spTree>
    <p:extLst>
      <p:ext uri="{BB962C8B-B14F-4D97-AF65-F5344CB8AC3E}">
        <p14:creationId xmlns:p14="http://schemas.microsoft.com/office/powerpoint/2010/main" val="2530175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4D5FCDF7-C6F1-436E-AAB8-E1D380B60524}" type="slidenum">
              <a:rPr lang="en-US"/>
              <a:pPr>
                <a:defRPr/>
              </a:pPr>
              <a:t>30</a:t>
            </a:fld>
            <a:endParaRPr lang="en-US" dirty="0"/>
          </a:p>
        </p:txBody>
      </p:sp>
      <p:sp>
        <p:nvSpPr>
          <p:cNvPr id="25604" name="Rectangle 3"/>
          <p:cNvSpPr>
            <a:spLocks noGrp="1" noChangeArrowheads="1"/>
          </p:cNvSpPr>
          <p:nvPr>
            <p:ph type="body" idx="1"/>
          </p:nvPr>
        </p:nvSpPr>
        <p:spPr>
          <a:xfrm>
            <a:off x="457200" y="1752600"/>
            <a:ext cx="8229600" cy="4525963"/>
          </a:xfrm>
        </p:spPr>
        <p:txBody>
          <a:bodyPr/>
          <a:lstStyle/>
          <a:p>
            <a:r>
              <a:rPr lang="en-US" altLang="en-US" sz="2800" dirty="0" smtClean="0"/>
              <a:t>This is where we analyze supply, demand, and “gaps”</a:t>
            </a:r>
          </a:p>
          <a:p>
            <a:r>
              <a:rPr lang="en-US" altLang="en-US" sz="2800" dirty="0" smtClean="0"/>
              <a:t>Arkansas </a:t>
            </a:r>
            <a:r>
              <a:rPr lang="en-US" altLang="en-US" sz="2800" dirty="0"/>
              <a:t>Code section 15-22-503</a:t>
            </a:r>
          </a:p>
          <a:p>
            <a:r>
              <a:rPr lang="en-US" altLang="en-US" sz="2800" dirty="0"/>
              <a:t>“A comprehensive program for the orderly development and management of the state’s water and related land resources”</a:t>
            </a:r>
          </a:p>
          <a:p>
            <a:r>
              <a:rPr lang="en-US" altLang="en-US" sz="2800" dirty="0" smtClean="0"/>
              <a:t>1969 – Authorized</a:t>
            </a:r>
          </a:p>
          <a:p>
            <a:r>
              <a:rPr lang="en-US" altLang="en-US" sz="2800" dirty="0" smtClean="0"/>
              <a:t>1975 Plan updated in 1990 and 2014</a:t>
            </a:r>
          </a:p>
          <a:p>
            <a:r>
              <a:rPr lang="en-US" altLang="en-US" sz="2800" dirty="0" smtClean="0"/>
              <a:t>Rulemaking complete this week!</a:t>
            </a:r>
            <a:endParaRPr lang="en-US" altLang="en-US" sz="2800" dirty="0"/>
          </a:p>
        </p:txBody>
      </p:sp>
      <p:pic>
        <p:nvPicPr>
          <p:cNvPr id="2050" name="Picture 2" descr="C:\Users\eswaim\Desktop\Photos for slideshows\ANRC water plan Logo with no backgroun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57200"/>
            <a:ext cx="3632200" cy="29057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BE59CD6-A893-47D7-BF43-E1C13D839B09}" type="slidenum">
              <a:rPr lang="en-US"/>
              <a:pPr>
                <a:defRPr/>
              </a:pPr>
              <a:t>31</a:t>
            </a:fld>
            <a:endParaRPr lang="en-US" dirty="0"/>
          </a:p>
        </p:txBody>
      </p:sp>
      <p:pic>
        <p:nvPicPr>
          <p:cNvPr id="2052" name="Picture 5" descr="Photo1"/>
          <p:cNvPicPr>
            <a:picLocks noGrp="1" noChangeAspect="1" noChangeArrowheads="1"/>
          </p:cNvPicPr>
          <p:nvPr>
            <p:ph type="subTitle"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867400" y="4419600"/>
            <a:ext cx="2176463"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762000" y="1066800"/>
            <a:ext cx="7772400" cy="1470025"/>
          </a:xfrm>
        </p:spPr>
        <p:txBody>
          <a:bodyPr/>
          <a:lstStyle/>
          <a:p>
            <a:r>
              <a:rPr lang="en-US" dirty="0" smtClean="0"/>
              <a:t>State and Regional Water Management and Planning</a:t>
            </a:r>
            <a:endParaRPr lang="en-US" dirty="0"/>
          </a:p>
        </p:txBody>
      </p:sp>
      <p:sp>
        <p:nvSpPr>
          <p:cNvPr id="3" name="TextBox 2"/>
          <p:cNvSpPr txBox="1"/>
          <p:nvPr/>
        </p:nvSpPr>
        <p:spPr>
          <a:xfrm>
            <a:off x="914400" y="4510196"/>
            <a:ext cx="4800600" cy="923330"/>
          </a:xfrm>
          <a:prstGeom prst="rect">
            <a:avLst/>
          </a:prstGeom>
          <a:noFill/>
        </p:spPr>
        <p:txBody>
          <a:bodyPr wrap="square" rtlCol="0">
            <a:spAutoFit/>
          </a:bodyPr>
          <a:lstStyle/>
          <a:p>
            <a:r>
              <a:rPr lang="en-US" dirty="0" smtClean="0"/>
              <a:t>Edward Swaim</a:t>
            </a:r>
          </a:p>
          <a:p>
            <a:r>
              <a:rPr lang="en-US" dirty="0" smtClean="0"/>
              <a:t>Arkansas Natural Resources Commission</a:t>
            </a:r>
            <a:endParaRPr lang="en-US" dirty="0"/>
          </a:p>
        </p:txBody>
      </p:sp>
    </p:spTree>
    <p:extLst>
      <p:ext uri="{BB962C8B-B14F-4D97-AF65-F5344CB8AC3E}">
        <p14:creationId xmlns:p14="http://schemas.microsoft.com/office/powerpoint/2010/main" val="158737058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be covered</a:t>
            </a:r>
            <a:endParaRPr lang="en-US" dirty="0"/>
          </a:p>
        </p:txBody>
      </p:sp>
      <p:sp>
        <p:nvSpPr>
          <p:cNvPr id="3" name="Content Placeholder 2"/>
          <p:cNvSpPr>
            <a:spLocks noGrp="1"/>
          </p:cNvSpPr>
          <p:nvPr>
            <p:ph idx="1"/>
          </p:nvPr>
        </p:nvSpPr>
        <p:spPr/>
        <p:txBody>
          <a:bodyPr/>
          <a:lstStyle/>
          <a:p>
            <a:r>
              <a:rPr lang="en-US" dirty="0" smtClean="0"/>
              <a:t>Surface water resources</a:t>
            </a:r>
          </a:p>
          <a:p>
            <a:r>
              <a:rPr lang="en-US" dirty="0" smtClean="0"/>
              <a:t>Groundwater resources</a:t>
            </a:r>
          </a:p>
          <a:p>
            <a:r>
              <a:rPr lang="en-US" dirty="0" smtClean="0"/>
              <a:t>Regional water planning</a:t>
            </a:r>
          </a:p>
          <a:p>
            <a:r>
              <a:rPr lang="en-US" dirty="0" smtClean="0"/>
              <a:t>Interstate water compacts</a:t>
            </a:r>
          </a:p>
          <a:p>
            <a:r>
              <a:rPr lang="en-US" dirty="0" smtClean="0"/>
              <a:t>Future projections and challenges</a:t>
            </a:r>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32</a:t>
            </a:fld>
            <a:endParaRPr lang="en-US" dirty="0"/>
          </a:p>
        </p:txBody>
      </p:sp>
    </p:spTree>
    <p:extLst>
      <p:ext uri="{BB962C8B-B14F-4D97-AF65-F5344CB8AC3E}">
        <p14:creationId xmlns:p14="http://schemas.microsoft.com/office/powerpoint/2010/main" val="2391027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Water Resources</a:t>
            </a:r>
            <a:endParaRPr lang="en-US" dirty="0"/>
          </a:p>
        </p:txBody>
      </p:sp>
      <p:sp>
        <p:nvSpPr>
          <p:cNvPr id="3" name="Content Placeholder 2"/>
          <p:cNvSpPr>
            <a:spLocks noGrp="1"/>
          </p:cNvSpPr>
          <p:nvPr>
            <p:ph idx="1"/>
          </p:nvPr>
        </p:nvSpPr>
        <p:spPr/>
        <p:txBody>
          <a:bodyPr/>
          <a:lstStyle/>
          <a:p>
            <a:r>
              <a:rPr lang="en-US" dirty="0" smtClean="0"/>
              <a:t>Excess </a:t>
            </a:r>
            <a:r>
              <a:rPr lang="en-US" dirty="0"/>
              <a:t>water calculations were completed for 9 major river basins and 23 smaller </a:t>
            </a:r>
            <a:r>
              <a:rPr lang="en-US" dirty="0" smtClean="0"/>
              <a:t>river basins </a:t>
            </a:r>
            <a:r>
              <a:rPr lang="en-US" dirty="0"/>
              <a:t>within the larger basins</a:t>
            </a:r>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33</a:t>
            </a:fld>
            <a:endParaRPr lang="en-US" dirty="0"/>
          </a:p>
        </p:txBody>
      </p:sp>
    </p:spTree>
    <p:extLst>
      <p:ext uri="{BB962C8B-B14F-4D97-AF65-F5344CB8AC3E}">
        <p14:creationId xmlns:p14="http://schemas.microsoft.com/office/powerpoint/2010/main" val="602973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39100" cy="914400"/>
          </a:xfrm>
        </p:spPr>
        <p:txBody>
          <a:bodyPr>
            <a:normAutofit/>
          </a:bodyPr>
          <a:lstStyle/>
          <a:p>
            <a:r>
              <a:rPr lang="en-US" sz="4000" dirty="0"/>
              <a:t>Surface Water Availability</a:t>
            </a:r>
          </a:p>
        </p:txBody>
      </p:sp>
      <p:sp>
        <p:nvSpPr>
          <p:cNvPr id="3" name="Content Placeholder 2"/>
          <p:cNvSpPr>
            <a:spLocks noGrp="1"/>
          </p:cNvSpPr>
          <p:nvPr>
            <p:ph idx="1"/>
          </p:nvPr>
        </p:nvSpPr>
        <p:spPr>
          <a:xfrm>
            <a:off x="609600" y="1290376"/>
            <a:ext cx="3581400" cy="5034224"/>
          </a:xfrm>
        </p:spPr>
        <p:txBody>
          <a:bodyPr>
            <a:normAutofit fontScale="62500" lnSpcReduction="20000"/>
          </a:bodyPr>
          <a:lstStyle/>
          <a:p>
            <a:r>
              <a:rPr lang="en-US" dirty="0" smtClean="0"/>
              <a:t>We have more than enough surface water on an annual basis to meet all needs-in-stream and out-of-stream</a:t>
            </a:r>
          </a:p>
          <a:p>
            <a:pPr marL="0" indent="0">
              <a:buNone/>
            </a:pPr>
            <a:endParaRPr lang="en-US" dirty="0" smtClean="0"/>
          </a:p>
          <a:p>
            <a:r>
              <a:rPr lang="en-US" dirty="0" smtClean="0"/>
              <a:t>If we can build the diversion, storage, and distribution infrastructure, there is plenty of water physically and legally available (“excess surface water”) in most areas to reduce groundwater use to  “sustainable yield”</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176" r="3370"/>
          <a:stretch/>
        </p:blipFill>
        <p:spPr>
          <a:xfrm>
            <a:off x="4267200" y="1295400"/>
            <a:ext cx="4354817" cy="4495800"/>
          </a:xfrm>
          <a:prstGeom prst="rect">
            <a:avLst/>
          </a:prstGeom>
          <a:ln>
            <a:solidFill>
              <a:schemeClr val="accent1"/>
            </a:solidFill>
          </a:ln>
        </p:spPr>
      </p:pic>
    </p:spTree>
    <p:extLst>
      <p:ext uri="{BB962C8B-B14F-4D97-AF65-F5344CB8AC3E}">
        <p14:creationId xmlns:p14="http://schemas.microsoft.com/office/powerpoint/2010/main" val="1857069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D46B609-DC4F-4124-AFA6-58A8AE882C18}" type="slidenum">
              <a:rPr lang="en-US" smtClean="0">
                <a:solidFill>
                  <a:prstClr val="black">
                    <a:tint val="75000"/>
                  </a:prstClr>
                </a:solidFill>
              </a:rPr>
              <a:pPr/>
              <a:t>35</a:t>
            </a:fld>
            <a:endParaRPr lang="en-US" dirty="0">
              <a:solidFill>
                <a:prstClr val="black">
                  <a:tint val="75000"/>
                </a:prstClr>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51" b="11084"/>
          <a:stretch/>
        </p:blipFill>
        <p:spPr bwMode="auto">
          <a:xfrm>
            <a:off x="457200" y="457200"/>
            <a:ext cx="8208965" cy="589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14600" y="5246503"/>
            <a:ext cx="2090058" cy="369332"/>
          </a:xfrm>
          <a:prstGeom prst="rect">
            <a:avLst/>
          </a:prstGeom>
          <a:noFill/>
        </p:spPr>
        <p:txBody>
          <a:bodyPr wrap="square" rtlCol="0">
            <a:spAutoFit/>
          </a:bodyPr>
          <a:lstStyle/>
          <a:p>
            <a:r>
              <a:rPr lang="en-US" b="1" dirty="0">
                <a:latin typeface="+mj-lt"/>
              </a:rPr>
              <a:t>57 million AFY</a:t>
            </a:r>
          </a:p>
        </p:txBody>
      </p:sp>
      <p:sp>
        <p:nvSpPr>
          <p:cNvPr id="7" name="TextBox 6"/>
          <p:cNvSpPr txBox="1"/>
          <p:nvPr/>
        </p:nvSpPr>
        <p:spPr>
          <a:xfrm>
            <a:off x="6697226" y="4887220"/>
            <a:ext cx="1758461" cy="369332"/>
          </a:xfrm>
          <a:prstGeom prst="rect">
            <a:avLst/>
          </a:prstGeom>
          <a:noFill/>
        </p:spPr>
        <p:txBody>
          <a:bodyPr wrap="square" rtlCol="0">
            <a:spAutoFit/>
          </a:bodyPr>
          <a:lstStyle/>
          <a:p>
            <a:r>
              <a:rPr lang="en-US" b="1" dirty="0">
                <a:latin typeface="+mj-lt"/>
              </a:rPr>
              <a:t>9 million AFY</a:t>
            </a:r>
          </a:p>
        </p:txBody>
      </p:sp>
      <p:sp>
        <p:nvSpPr>
          <p:cNvPr id="8" name="TextBox 7"/>
          <p:cNvSpPr txBox="1"/>
          <p:nvPr/>
        </p:nvSpPr>
        <p:spPr>
          <a:xfrm>
            <a:off x="575269" y="4117367"/>
            <a:ext cx="1868994" cy="381837"/>
          </a:xfrm>
          <a:prstGeom prst="rect">
            <a:avLst/>
          </a:prstGeom>
          <a:noFill/>
        </p:spPr>
        <p:txBody>
          <a:bodyPr wrap="square" rtlCol="0">
            <a:spAutoFit/>
          </a:bodyPr>
          <a:lstStyle/>
          <a:p>
            <a:r>
              <a:rPr lang="en-US" b="1" dirty="0" smtClean="0">
                <a:latin typeface="+mj-lt"/>
              </a:rPr>
              <a:t>92 million AFY</a:t>
            </a:r>
            <a:endParaRPr lang="en-US" b="1" dirty="0">
              <a:latin typeface="+mj-lt"/>
            </a:endParaRPr>
          </a:p>
        </p:txBody>
      </p:sp>
      <p:sp>
        <p:nvSpPr>
          <p:cNvPr id="9" name="TextBox 8"/>
          <p:cNvSpPr txBox="1"/>
          <p:nvPr/>
        </p:nvSpPr>
        <p:spPr>
          <a:xfrm>
            <a:off x="7003701" y="3748035"/>
            <a:ext cx="2140299" cy="369332"/>
          </a:xfrm>
          <a:prstGeom prst="rect">
            <a:avLst/>
          </a:prstGeom>
          <a:noFill/>
        </p:spPr>
        <p:txBody>
          <a:bodyPr wrap="square" rtlCol="0">
            <a:spAutoFit/>
          </a:bodyPr>
          <a:lstStyle/>
          <a:p>
            <a:r>
              <a:rPr lang="en-US" b="1" dirty="0">
                <a:latin typeface="+mj-lt"/>
              </a:rPr>
              <a:t>26 million AFY</a:t>
            </a:r>
          </a:p>
        </p:txBody>
      </p:sp>
    </p:spTree>
    <p:extLst>
      <p:ext uri="{BB962C8B-B14F-4D97-AF65-F5344CB8AC3E}">
        <p14:creationId xmlns:p14="http://schemas.microsoft.com/office/powerpoint/2010/main" val="3443582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Resources</a:t>
            </a:r>
            <a:endParaRPr lang="en-US" dirty="0"/>
          </a:p>
        </p:txBody>
      </p:sp>
      <p:sp>
        <p:nvSpPr>
          <p:cNvPr id="3" name="Content Placeholder 2"/>
          <p:cNvSpPr>
            <a:spLocks noGrp="1"/>
          </p:cNvSpPr>
          <p:nvPr>
            <p:ph idx="1"/>
          </p:nvPr>
        </p:nvSpPr>
        <p:spPr/>
        <p:txBody>
          <a:bodyPr/>
          <a:lstStyle/>
          <a:p>
            <a:r>
              <a:rPr lang="en-US" sz="2800" dirty="0" smtClean="0"/>
              <a:t>Groundwater supplies 71% of our water</a:t>
            </a:r>
          </a:p>
          <a:p>
            <a:r>
              <a:rPr lang="en-US" sz="2800" dirty="0"/>
              <a:t>Arkansas is now the number two groundwater user</a:t>
            </a:r>
          </a:p>
          <a:p>
            <a:r>
              <a:rPr lang="en-US" sz="2800" dirty="0"/>
              <a:t>A</a:t>
            </a:r>
            <a:r>
              <a:rPr lang="en-US" sz="2800" dirty="0" smtClean="0"/>
              <a:t>bout </a:t>
            </a:r>
            <a:r>
              <a:rPr lang="en-US" sz="2800" dirty="0"/>
              <a:t>60% of our statewide use is </a:t>
            </a:r>
            <a:r>
              <a:rPr lang="en-US" sz="2800" dirty="0" smtClean="0"/>
              <a:t>unsustainable</a:t>
            </a:r>
          </a:p>
          <a:p>
            <a:r>
              <a:rPr lang="en-US" sz="2800" dirty="0" smtClean="0"/>
              <a:t>Our </a:t>
            </a:r>
            <a:r>
              <a:rPr lang="en-US" sz="2800" dirty="0"/>
              <a:t>knowledge is now a long way from viewing groundwater as “secret, occult, and concealed” </a:t>
            </a:r>
          </a:p>
          <a:p>
            <a:r>
              <a:rPr lang="en-US" sz="2800" dirty="0"/>
              <a:t>USGS Mississippi Embayment Regional Aquifer Study (MERAS)</a:t>
            </a:r>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36</a:t>
            </a:fld>
            <a:endParaRPr lang="en-US" dirty="0"/>
          </a:p>
        </p:txBody>
      </p:sp>
    </p:spTree>
    <p:extLst>
      <p:ext uri="{BB962C8B-B14F-4D97-AF65-F5344CB8AC3E}">
        <p14:creationId xmlns:p14="http://schemas.microsoft.com/office/powerpoint/2010/main" val="919666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609600"/>
            <a:ext cx="4568068" cy="5911617"/>
          </a:xfrm>
        </p:spPr>
      </p:pic>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37</a:t>
            </a:fld>
            <a:endParaRPr lang="en-US" dirty="0"/>
          </a:p>
        </p:txBody>
      </p:sp>
    </p:spTree>
    <p:extLst>
      <p:ext uri="{BB962C8B-B14F-4D97-AF65-F5344CB8AC3E}">
        <p14:creationId xmlns:p14="http://schemas.microsoft.com/office/powerpoint/2010/main" val="2588219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533400"/>
            <a:ext cx="8884227" cy="5748617"/>
          </a:xfrm>
        </p:spPr>
      </p:pic>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38</a:t>
            </a:fld>
            <a:endParaRPr lang="en-US" dirty="0"/>
          </a:p>
        </p:txBody>
      </p:sp>
    </p:spTree>
    <p:extLst>
      <p:ext uri="{BB962C8B-B14F-4D97-AF65-F5344CB8AC3E}">
        <p14:creationId xmlns:p14="http://schemas.microsoft.com/office/powerpoint/2010/main" val="2691836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52400"/>
            <a:ext cx="4953000" cy="6409765"/>
          </a:xfrm>
        </p:spPr>
      </p:pic>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39</a:t>
            </a:fld>
            <a:endParaRPr lang="en-US" dirty="0"/>
          </a:p>
        </p:txBody>
      </p:sp>
    </p:spTree>
    <p:extLst>
      <p:ext uri="{BB962C8B-B14F-4D97-AF65-F5344CB8AC3E}">
        <p14:creationId xmlns:p14="http://schemas.microsoft.com/office/powerpoint/2010/main" val="1187271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87E57CE-5214-4B78-8131-7B4FF4366391}" type="slidenum">
              <a:rPr lang="en-US"/>
              <a:pPr>
                <a:defRPr/>
              </a:pPr>
              <a:t>4</a:t>
            </a:fld>
            <a:endParaRPr lang="en-US" dirty="0"/>
          </a:p>
        </p:txBody>
      </p:sp>
      <p:sp>
        <p:nvSpPr>
          <p:cNvPr id="6147" name="Rectangle 2"/>
          <p:cNvSpPr>
            <a:spLocks noGrp="1" noChangeArrowheads="1"/>
          </p:cNvSpPr>
          <p:nvPr>
            <p:ph type="title"/>
          </p:nvPr>
        </p:nvSpPr>
        <p:spPr/>
        <p:txBody>
          <a:bodyPr/>
          <a:lstStyle/>
          <a:p>
            <a:pPr eaLnBrk="1" hangingPunct="1"/>
            <a:r>
              <a:rPr lang="en-US" altLang="en-US" dirty="0"/>
              <a:t>Riparian Land</a:t>
            </a:r>
          </a:p>
        </p:txBody>
      </p:sp>
      <p:sp>
        <p:nvSpPr>
          <p:cNvPr id="6148" name="Rectangle 3"/>
          <p:cNvSpPr>
            <a:spLocks noGrp="1" noChangeArrowheads="1"/>
          </p:cNvSpPr>
          <p:nvPr>
            <p:ph type="body" idx="1"/>
          </p:nvPr>
        </p:nvSpPr>
        <p:spPr>
          <a:xfrm>
            <a:off x="533400" y="1524001"/>
            <a:ext cx="8229600" cy="2362200"/>
          </a:xfrm>
        </p:spPr>
        <p:txBody>
          <a:bodyPr/>
          <a:lstStyle/>
          <a:p>
            <a:pPr eaLnBrk="1" hangingPunct="1"/>
            <a:r>
              <a:rPr lang="en-US" altLang="en-US" dirty="0" smtClean="0"/>
              <a:t>Land contiguous to a body of water</a:t>
            </a:r>
          </a:p>
          <a:p>
            <a:pPr eaLnBrk="1" hangingPunct="1"/>
            <a:r>
              <a:rPr lang="en-US" altLang="en-US" dirty="0" smtClean="0"/>
              <a:t>“Unity of title” vs. “source of title”</a:t>
            </a:r>
          </a:p>
          <a:p>
            <a:pPr eaLnBrk="1" hangingPunct="1"/>
            <a:r>
              <a:rPr lang="en-US" dirty="0" smtClean="0"/>
              <a:t>Right to use water is a property right</a:t>
            </a:r>
          </a:p>
          <a:p>
            <a:pPr eaLnBrk="1" hangingPunct="1"/>
            <a:r>
              <a:rPr lang="en-US" dirty="0" smtClean="0"/>
              <a:t>No “use it or lose it” requirement</a:t>
            </a:r>
            <a:endParaRPr lang="en-US" dirty="0"/>
          </a:p>
          <a:p>
            <a:pPr eaLnBrk="1" hangingPunct="1">
              <a:buFontTx/>
              <a:buNone/>
            </a:pPr>
            <a:endParaRPr lang="en-US" alt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685800"/>
            <a:ext cx="8643361" cy="5592763"/>
          </a:xfrm>
        </p:spPr>
      </p:pic>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40</a:t>
            </a:fld>
            <a:endParaRPr lang="en-US" dirty="0"/>
          </a:p>
        </p:txBody>
      </p:sp>
    </p:spTree>
    <p:extLst>
      <p:ext uri="{BB962C8B-B14F-4D97-AF65-F5344CB8AC3E}">
        <p14:creationId xmlns:p14="http://schemas.microsoft.com/office/powerpoint/2010/main" val="1887147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Water Planning</a:t>
            </a:r>
            <a:endParaRPr lang="en-US" dirty="0"/>
          </a:p>
        </p:txBody>
      </p:sp>
      <p:sp>
        <p:nvSpPr>
          <p:cNvPr id="3" name="Content Placeholder 2"/>
          <p:cNvSpPr>
            <a:spLocks noGrp="1"/>
          </p:cNvSpPr>
          <p:nvPr>
            <p:ph idx="1"/>
          </p:nvPr>
        </p:nvSpPr>
        <p:spPr/>
        <p:txBody>
          <a:bodyPr/>
          <a:lstStyle/>
          <a:p>
            <a:r>
              <a:rPr lang="en-US" dirty="0" smtClean="0"/>
              <a:t>Water Plan update’s largest single section is 1,085 pages of regional reports</a:t>
            </a:r>
          </a:p>
          <a:p>
            <a:r>
              <a:rPr lang="en-US" dirty="0" smtClean="0"/>
              <a:t>Five planning regions to address geographic, water supply and use differences, economics, and county lines</a:t>
            </a:r>
          </a:p>
          <a:p>
            <a:r>
              <a:rPr lang="en-US" dirty="0" smtClean="0"/>
              <a:t>Will divide further in the future as planning continues</a:t>
            </a:r>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41</a:t>
            </a:fld>
            <a:endParaRPr lang="en-US" dirty="0"/>
          </a:p>
        </p:txBody>
      </p:sp>
    </p:spTree>
    <p:extLst>
      <p:ext uri="{BB962C8B-B14F-4D97-AF65-F5344CB8AC3E}">
        <p14:creationId xmlns:p14="http://schemas.microsoft.com/office/powerpoint/2010/main" val="458574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42</a:t>
            </a:fld>
            <a:endParaRPr lang="en-US" dirty="0"/>
          </a:p>
        </p:txBody>
      </p:sp>
      <p:pic>
        <p:nvPicPr>
          <p:cNvPr id="1026" name="Picture 2"/>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676400" y="-76200"/>
            <a:ext cx="55626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957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Arkansas River Compact</a:t>
            </a:r>
            <a:endParaRPr lang="en-US" dirty="0"/>
          </a:p>
        </p:txBody>
      </p:sp>
      <p:sp>
        <p:nvSpPr>
          <p:cNvPr id="3" name="Content Placeholder 2"/>
          <p:cNvSpPr>
            <a:spLocks noGrp="1"/>
          </p:cNvSpPr>
          <p:nvPr>
            <p:ph idx="1"/>
          </p:nvPr>
        </p:nvSpPr>
        <p:spPr/>
        <p:txBody>
          <a:bodyPr/>
          <a:lstStyle/>
          <a:p>
            <a:r>
              <a:rPr lang="en-US" dirty="0"/>
              <a:t>Arkansas River </a:t>
            </a:r>
            <a:r>
              <a:rPr lang="en-US" dirty="0" smtClean="0"/>
              <a:t>Compact</a:t>
            </a:r>
          </a:p>
          <a:p>
            <a:r>
              <a:rPr lang="en-US" dirty="0" smtClean="0"/>
              <a:t>Equitable </a:t>
            </a:r>
            <a:r>
              <a:rPr lang="en-US" dirty="0"/>
              <a:t>apportionment of </a:t>
            </a:r>
            <a:r>
              <a:rPr lang="en-US" dirty="0" smtClean="0"/>
              <a:t>Arkansas River between Arkansas </a:t>
            </a:r>
            <a:r>
              <a:rPr lang="en-US" dirty="0"/>
              <a:t>and </a:t>
            </a:r>
            <a:r>
              <a:rPr lang="en-US" dirty="0" smtClean="0"/>
              <a:t>Oklahoma</a:t>
            </a:r>
          </a:p>
          <a:p>
            <a:r>
              <a:rPr lang="en-US" dirty="0" smtClean="0"/>
              <a:t>60% of </a:t>
            </a:r>
            <a:r>
              <a:rPr lang="en-US" dirty="0"/>
              <a:t>the current runoff </a:t>
            </a:r>
            <a:r>
              <a:rPr lang="en-US" dirty="0" smtClean="0"/>
              <a:t>delivered </a:t>
            </a:r>
            <a:r>
              <a:rPr lang="en-US" dirty="0"/>
              <a:t>to the downstream </a:t>
            </a:r>
            <a:r>
              <a:rPr lang="en-US" dirty="0" smtClean="0"/>
              <a:t>state</a:t>
            </a:r>
          </a:p>
          <a:p>
            <a:r>
              <a:rPr lang="en-US" dirty="0" smtClean="0"/>
              <a:t>Water quality hottest topic</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43</a:t>
            </a:fld>
            <a:endParaRPr lang="en-US" dirty="0"/>
          </a:p>
        </p:txBody>
      </p:sp>
    </p:spTree>
    <p:extLst>
      <p:ext uri="{BB962C8B-B14F-4D97-AF65-F5344CB8AC3E}">
        <p14:creationId xmlns:p14="http://schemas.microsoft.com/office/powerpoint/2010/main" val="3439902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River Compact</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Arkansas</a:t>
            </a:r>
            <a:r>
              <a:rPr lang="en-US" dirty="0"/>
              <a:t>, Oklahoma, Texas, and </a:t>
            </a:r>
            <a:r>
              <a:rPr lang="en-US" dirty="0" smtClean="0"/>
              <a:t>Louisiana</a:t>
            </a:r>
          </a:p>
          <a:p>
            <a:r>
              <a:rPr lang="en-US" dirty="0" smtClean="0"/>
              <a:t>The </a:t>
            </a:r>
            <a:r>
              <a:rPr lang="en-US" dirty="0"/>
              <a:t>Ouachita River, Bayou Bartholomew, Bayou Macon, and Boeuf River basins are included in Reach </a:t>
            </a:r>
            <a:r>
              <a:rPr lang="en-US" dirty="0" smtClean="0"/>
              <a:t>IV</a:t>
            </a:r>
            <a:endParaRPr lang="en-US" dirty="0"/>
          </a:p>
          <a:p>
            <a:r>
              <a:rPr lang="en-US" dirty="0"/>
              <a:t>Current difficulty </a:t>
            </a:r>
            <a:r>
              <a:rPr lang="en-US" dirty="0" smtClean="0"/>
              <a:t>in interstate streams in SE Arkansas during summer months when rainfall is low and demand is high</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44</a:t>
            </a:fld>
            <a:endParaRPr lang="en-US" dirty="0"/>
          </a:p>
        </p:txBody>
      </p:sp>
    </p:spTree>
    <p:extLst>
      <p:ext uri="{BB962C8B-B14F-4D97-AF65-F5344CB8AC3E}">
        <p14:creationId xmlns:p14="http://schemas.microsoft.com/office/powerpoint/2010/main" val="2053465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Future Projections and Challenges</a:t>
            </a:r>
            <a:endParaRPr lang="en-US" sz="4000" dirty="0"/>
          </a:p>
        </p:txBody>
      </p:sp>
      <p:sp>
        <p:nvSpPr>
          <p:cNvPr id="3" name="Content Placeholder 2"/>
          <p:cNvSpPr>
            <a:spLocks noGrp="1"/>
          </p:cNvSpPr>
          <p:nvPr>
            <p:ph idx="1"/>
          </p:nvPr>
        </p:nvSpPr>
        <p:spPr>
          <a:xfrm>
            <a:off x="457200" y="1371600"/>
            <a:ext cx="8229600" cy="4876800"/>
          </a:xfrm>
        </p:spPr>
        <p:txBody>
          <a:bodyPr/>
          <a:lstStyle/>
          <a:p>
            <a:r>
              <a:rPr lang="en-US" dirty="0" smtClean="0"/>
              <a:t>Groundwater gap of over 8 million acre-feet per year is our biggest supply challenge</a:t>
            </a:r>
          </a:p>
          <a:p>
            <a:r>
              <a:rPr lang="en-US" dirty="0" smtClean="0"/>
              <a:t>Threat to the Sparta</a:t>
            </a:r>
          </a:p>
          <a:p>
            <a:r>
              <a:rPr lang="en-US" dirty="0" smtClean="0"/>
              <a:t>Our analysis in the Water Plan shows a 25% reduction in crop irrigation demand possible through conservation</a:t>
            </a:r>
          </a:p>
          <a:p>
            <a:r>
              <a:rPr lang="en-US" dirty="0" smtClean="0"/>
              <a:t>The remainder must be made up with surface water</a:t>
            </a:r>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45</a:t>
            </a:fld>
            <a:endParaRPr lang="en-US" dirty="0"/>
          </a:p>
        </p:txBody>
      </p:sp>
    </p:spTree>
    <p:extLst>
      <p:ext uri="{BB962C8B-B14F-4D97-AF65-F5344CB8AC3E}">
        <p14:creationId xmlns:p14="http://schemas.microsoft.com/office/powerpoint/2010/main" val="3220807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Excess Surface Water</a:t>
            </a:r>
            <a:endParaRPr lang="en-US" dirty="0"/>
          </a:p>
        </p:txBody>
      </p:sp>
      <p:sp>
        <p:nvSpPr>
          <p:cNvPr id="3" name="Content Placeholder 2"/>
          <p:cNvSpPr>
            <a:spLocks noGrp="1"/>
          </p:cNvSpPr>
          <p:nvPr>
            <p:ph idx="1"/>
          </p:nvPr>
        </p:nvSpPr>
        <p:spPr/>
        <p:txBody>
          <a:bodyPr/>
          <a:lstStyle/>
          <a:p>
            <a:r>
              <a:rPr lang="en-US" dirty="0"/>
              <a:t>Law already provides for the use of that much excess, but not all in the eastern part of the </a:t>
            </a:r>
            <a:r>
              <a:rPr lang="en-US" dirty="0" smtClean="0"/>
              <a:t>state</a:t>
            </a:r>
          </a:p>
          <a:p>
            <a:r>
              <a:rPr lang="en-US" dirty="0" smtClean="0"/>
              <a:t>We will study whether % permittable water can be increased safely in </a:t>
            </a:r>
            <a:r>
              <a:rPr lang="en-US" smtClean="0"/>
              <a:t>East Ark.</a:t>
            </a:r>
            <a:endParaRPr lang="en-US" dirty="0"/>
          </a:p>
          <a:p>
            <a:r>
              <a:rPr lang="en-US" dirty="0"/>
              <a:t>It will cost about $8 billion to build enough projects</a:t>
            </a:r>
          </a:p>
          <a:p>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46</a:t>
            </a:fld>
            <a:endParaRPr lang="en-US" dirty="0"/>
          </a:p>
        </p:txBody>
      </p:sp>
    </p:spTree>
    <p:extLst>
      <p:ext uri="{BB962C8B-B14F-4D97-AF65-F5344CB8AC3E}">
        <p14:creationId xmlns:p14="http://schemas.microsoft.com/office/powerpoint/2010/main" val="22922462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a:t>
            </a:r>
            <a:endParaRPr lang="en-US" dirty="0"/>
          </a:p>
        </p:txBody>
      </p:sp>
      <p:sp>
        <p:nvSpPr>
          <p:cNvPr id="3" name="Content Placeholder 2"/>
          <p:cNvSpPr>
            <a:spLocks noGrp="1"/>
          </p:cNvSpPr>
          <p:nvPr>
            <p:ph idx="1"/>
          </p:nvPr>
        </p:nvSpPr>
        <p:spPr/>
        <p:txBody>
          <a:bodyPr/>
          <a:lstStyle/>
          <a:p>
            <a:r>
              <a:rPr lang="en-US" sz="3000" dirty="0" smtClean="0"/>
              <a:t>In the next 10 years:</a:t>
            </a:r>
          </a:p>
          <a:p>
            <a:r>
              <a:rPr lang="en-US" sz="3000" dirty="0" smtClean="0"/>
              <a:t>Public water infrastructure needs $5.74 billion</a:t>
            </a:r>
          </a:p>
          <a:p>
            <a:r>
              <a:rPr lang="en-US" sz="3000" dirty="0" smtClean="0"/>
              <a:t>Public wastewater infrastructure needs $3.76 billion</a:t>
            </a:r>
          </a:p>
          <a:p>
            <a:r>
              <a:rPr lang="en-US" sz="3000" dirty="0" smtClean="0"/>
              <a:t>Our most useful tool is general obligation bonds</a:t>
            </a:r>
          </a:p>
          <a:p>
            <a:r>
              <a:rPr lang="en-US" sz="3000" dirty="0" smtClean="0"/>
              <a:t>May see a bond issue in front of the General Assembly in 2017</a:t>
            </a:r>
            <a:endParaRPr lang="en-US" sz="3000"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47</a:t>
            </a:fld>
            <a:endParaRPr lang="en-US" dirty="0"/>
          </a:p>
        </p:txBody>
      </p:sp>
    </p:spTree>
    <p:extLst>
      <p:ext uri="{BB962C8B-B14F-4D97-AF65-F5344CB8AC3E}">
        <p14:creationId xmlns:p14="http://schemas.microsoft.com/office/powerpoint/2010/main" val="3700476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Drought Planning</a:t>
            </a:r>
            <a:endParaRPr lang="en-US" dirty="0"/>
          </a:p>
        </p:txBody>
      </p:sp>
      <p:sp>
        <p:nvSpPr>
          <p:cNvPr id="4" name="Slide Number Placeholder 3"/>
          <p:cNvSpPr>
            <a:spLocks noGrp="1"/>
          </p:cNvSpPr>
          <p:nvPr>
            <p:ph type="sldNum" sz="quarter" idx="12"/>
          </p:nvPr>
        </p:nvSpPr>
        <p:spPr>
          <a:xfrm>
            <a:off x="6705600" y="6248400"/>
            <a:ext cx="2133600" cy="476250"/>
          </a:xfrm>
        </p:spPr>
        <p:txBody>
          <a:bodyPr/>
          <a:lstStyle/>
          <a:p>
            <a:pPr>
              <a:defRPr/>
            </a:pPr>
            <a:fld id="{DFE6A5D2-0F89-4D8D-85F0-D7262F63D91A}" type="slidenum">
              <a:rPr lang="en-US" smtClean="0"/>
              <a:pPr>
                <a:defRPr/>
              </a:pPr>
              <a:t>48</a:t>
            </a:fld>
            <a:endParaRPr lang="en-US" dirty="0"/>
          </a:p>
        </p:txBody>
      </p:sp>
      <p:pic>
        <p:nvPicPr>
          <p:cNvPr id="5" name="Content Placeholder 4"/>
          <p:cNvPicPr>
            <a:picLocks noGrp="1"/>
          </p:cNvPicPr>
          <p:nvPr>
            <p:ph idx="1"/>
          </p:nvPr>
        </p:nvPicPr>
        <p:blipFill rotWithShape="1">
          <a:blip r:embed="rId2"/>
          <a:srcRect l="16097" t="16866" r="14672" b="9060"/>
          <a:stretch/>
        </p:blipFill>
        <p:spPr bwMode="auto">
          <a:xfrm>
            <a:off x="883158" y="1371600"/>
            <a:ext cx="7194042" cy="4754563"/>
          </a:xfrm>
          <a:prstGeom prst="rect">
            <a:avLst/>
          </a:prstGeom>
          <a:ln w="15875">
            <a:solidFill>
              <a:srgbClr val="000000"/>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6" name="TextBox 5"/>
          <p:cNvSpPr txBox="1"/>
          <p:nvPr/>
        </p:nvSpPr>
        <p:spPr>
          <a:xfrm>
            <a:off x="5791200" y="6324600"/>
            <a:ext cx="2286000" cy="369332"/>
          </a:xfrm>
          <a:prstGeom prst="rect">
            <a:avLst/>
          </a:prstGeom>
          <a:noFill/>
        </p:spPr>
        <p:txBody>
          <a:bodyPr wrap="square" rtlCol="0">
            <a:spAutoFit/>
          </a:bodyPr>
          <a:lstStyle/>
          <a:p>
            <a:r>
              <a:rPr lang="en-US" dirty="0" smtClean="0">
                <a:latin typeface="+mj-lt"/>
              </a:rPr>
              <a:t>NDMC 2013</a:t>
            </a:r>
            <a:endParaRPr lang="en-US" dirty="0">
              <a:latin typeface="+mj-lt"/>
            </a:endParaRPr>
          </a:p>
        </p:txBody>
      </p:sp>
    </p:spTree>
    <p:extLst>
      <p:ext uri="{BB962C8B-B14F-4D97-AF65-F5344CB8AC3E}">
        <p14:creationId xmlns:p14="http://schemas.microsoft.com/office/powerpoint/2010/main" val="11766421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Interstate Transfer Requests</a:t>
            </a:r>
            <a:endParaRPr lang="en-US" dirty="0"/>
          </a:p>
        </p:txBody>
      </p:sp>
      <p:sp>
        <p:nvSpPr>
          <p:cNvPr id="3" name="Content Placeholder 2"/>
          <p:cNvSpPr>
            <a:spLocks noGrp="1"/>
          </p:cNvSpPr>
          <p:nvPr>
            <p:ph idx="1"/>
          </p:nvPr>
        </p:nvSpPr>
        <p:spPr/>
        <p:txBody>
          <a:bodyPr/>
          <a:lstStyle/>
          <a:p>
            <a:r>
              <a:rPr lang="en-US" dirty="0" smtClean="0"/>
              <a:t>Texas is thirsty</a:t>
            </a:r>
          </a:p>
          <a:p>
            <a:r>
              <a:rPr lang="en-US" dirty="0" smtClean="0"/>
              <a:t>Texas has planned to look to Arkansas for water since at least the 1960s</a:t>
            </a:r>
          </a:p>
          <a:p>
            <a:r>
              <a:rPr lang="en-US" dirty="0" smtClean="0"/>
              <a:t>Requests have started coming in, including one to go to the Mississippi River</a:t>
            </a:r>
          </a:p>
          <a:p>
            <a:r>
              <a:rPr lang="en-US" dirty="0" smtClean="0"/>
              <a:t>Law disfavors interstate transfer and requires a long, involved process of review</a:t>
            </a:r>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49</a:t>
            </a:fld>
            <a:endParaRPr lang="en-US" dirty="0"/>
          </a:p>
        </p:txBody>
      </p:sp>
    </p:spTree>
    <p:extLst>
      <p:ext uri="{BB962C8B-B14F-4D97-AF65-F5344CB8AC3E}">
        <p14:creationId xmlns:p14="http://schemas.microsoft.com/office/powerpoint/2010/main" val="888928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50053"/>
            <a:ext cx="842000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2969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Quality</a:t>
            </a:r>
            <a:endParaRPr lang="en-US" dirty="0"/>
          </a:p>
        </p:txBody>
      </p:sp>
      <p:sp>
        <p:nvSpPr>
          <p:cNvPr id="3" name="Content Placeholder 2"/>
          <p:cNvSpPr>
            <a:spLocks noGrp="1"/>
          </p:cNvSpPr>
          <p:nvPr>
            <p:ph idx="1"/>
          </p:nvPr>
        </p:nvSpPr>
        <p:spPr/>
        <p:txBody>
          <a:bodyPr/>
          <a:lstStyle/>
          <a:p>
            <a:r>
              <a:rPr lang="en-US" dirty="0" smtClean="0"/>
              <a:t>Unregulated, non-point source sediment and nutrient runoff</a:t>
            </a:r>
          </a:p>
          <a:p>
            <a:r>
              <a:rPr lang="en-US" dirty="0" smtClean="0"/>
              <a:t>Increased state investment</a:t>
            </a:r>
          </a:p>
          <a:p>
            <a:r>
              <a:rPr lang="en-US" dirty="0" smtClean="0"/>
              <a:t>Row crop Phosphorus index</a:t>
            </a:r>
          </a:p>
          <a:p>
            <a:r>
              <a:rPr lang="en-US" dirty="0" smtClean="0"/>
              <a:t>Discussion of exploring need for nutrient management planning outside NW Arkansas</a:t>
            </a:r>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50</a:t>
            </a:fld>
            <a:endParaRPr lang="en-US" dirty="0"/>
          </a:p>
        </p:txBody>
      </p:sp>
    </p:spTree>
    <p:extLst>
      <p:ext uri="{BB962C8B-B14F-4D97-AF65-F5344CB8AC3E}">
        <p14:creationId xmlns:p14="http://schemas.microsoft.com/office/powerpoint/2010/main" val="18941953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Gathering and Quality</a:t>
            </a:r>
            <a:endParaRPr lang="en-US" dirty="0"/>
          </a:p>
        </p:txBody>
      </p:sp>
      <p:sp>
        <p:nvSpPr>
          <p:cNvPr id="3" name="Content Placeholder 2"/>
          <p:cNvSpPr>
            <a:spLocks noGrp="1"/>
          </p:cNvSpPr>
          <p:nvPr>
            <p:ph idx="1"/>
          </p:nvPr>
        </p:nvSpPr>
        <p:spPr/>
        <p:txBody>
          <a:bodyPr/>
          <a:lstStyle/>
          <a:p>
            <a:r>
              <a:rPr lang="en-US" dirty="0" smtClean="0"/>
              <a:t>Continued financing of stream gauging</a:t>
            </a:r>
          </a:p>
          <a:p>
            <a:r>
              <a:rPr lang="en-US" dirty="0" smtClean="0"/>
              <a:t>Good basic information gathering, such as well measurements</a:t>
            </a:r>
          </a:p>
          <a:p>
            <a:r>
              <a:rPr lang="en-US" dirty="0" smtClean="0"/>
              <a:t>Improving water use data for crop irrigation</a:t>
            </a:r>
          </a:p>
          <a:p>
            <a:pPr lvl="1"/>
            <a:r>
              <a:rPr lang="en-US" dirty="0" smtClean="0"/>
              <a:t>Acreages</a:t>
            </a:r>
          </a:p>
          <a:p>
            <a:pPr lvl="1"/>
            <a:r>
              <a:rPr lang="en-US" dirty="0" smtClean="0"/>
              <a:t>Metering more water use to improve estimated use</a:t>
            </a:r>
            <a:endParaRPr lang="en-US" dirty="0"/>
          </a:p>
        </p:txBody>
      </p:sp>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51</a:t>
            </a:fld>
            <a:endParaRPr lang="en-US" dirty="0"/>
          </a:p>
        </p:txBody>
      </p:sp>
    </p:spTree>
    <p:extLst>
      <p:ext uri="{BB962C8B-B14F-4D97-AF65-F5344CB8AC3E}">
        <p14:creationId xmlns:p14="http://schemas.microsoft.com/office/powerpoint/2010/main" val="2079529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24400" y="2057400"/>
            <a:ext cx="3505200" cy="3505200"/>
          </a:xfrm>
        </p:spPr>
      </p:pic>
      <p:sp>
        <p:nvSpPr>
          <p:cNvPr id="4" name="Slide Number Placeholder 3"/>
          <p:cNvSpPr>
            <a:spLocks noGrp="1"/>
          </p:cNvSpPr>
          <p:nvPr>
            <p:ph type="sldNum" sz="quarter" idx="12"/>
          </p:nvPr>
        </p:nvSpPr>
        <p:spPr/>
        <p:txBody>
          <a:bodyPr/>
          <a:lstStyle/>
          <a:p>
            <a:pPr>
              <a:defRPr/>
            </a:pPr>
            <a:fld id="{DFE6A5D2-0F89-4D8D-85F0-D7262F63D91A}" type="slidenum">
              <a:rPr lang="en-US" smtClean="0"/>
              <a:pPr>
                <a:defRPr/>
              </a:pPr>
              <a:t>52</a:t>
            </a:fld>
            <a:endParaRPr lang="en-US" dirty="0"/>
          </a:p>
        </p:txBody>
      </p:sp>
      <p:sp>
        <p:nvSpPr>
          <p:cNvPr id="6" name="Rectangle 5"/>
          <p:cNvSpPr/>
          <p:nvPr/>
        </p:nvSpPr>
        <p:spPr>
          <a:xfrm>
            <a:off x="609600" y="2362200"/>
            <a:ext cx="4114800" cy="2646878"/>
          </a:xfrm>
          <a:prstGeom prst="rect">
            <a:avLst/>
          </a:prstGeom>
        </p:spPr>
        <p:txBody>
          <a:bodyPr wrap="square">
            <a:spAutoFit/>
          </a:bodyPr>
          <a:lstStyle/>
          <a:p>
            <a:pPr marL="0" indent="0">
              <a:buNone/>
            </a:pPr>
            <a:r>
              <a:rPr lang="en-US" b="1" u="sng" dirty="0">
                <a:solidFill>
                  <a:schemeClr val="tx2"/>
                </a:solidFill>
                <a:latin typeface="+mn-lt"/>
              </a:rPr>
              <a:t>a</a:t>
            </a:r>
            <a:r>
              <a:rPr lang="en-US" b="1" u="sng" dirty="0" smtClean="0">
                <a:solidFill>
                  <a:schemeClr val="tx2"/>
                </a:solidFill>
                <a:latin typeface="+mn-lt"/>
              </a:rPr>
              <a:t>rkansaswaterplan.org</a:t>
            </a:r>
            <a:endParaRPr lang="en-US" b="1" u="sng" dirty="0">
              <a:solidFill>
                <a:schemeClr val="tx2"/>
              </a:solidFill>
              <a:latin typeface="+mn-lt"/>
            </a:endParaRPr>
          </a:p>
          <a:p>
            <a:pPr marL="0" indent="0">
              <a:buNone/>
            </a:pPr>
            <a:endParaRPr lang="en-US" dirty="0">
              <a:latin typeface="+mn-lt"/>
            </a:endParaRPr>
          </a:p>
          <a:p>
            <a:pPr marL="0" indent="0">
              <a:buNone/>
            </a:pPr>
            <a:r>
              <a:rPr lang="en-US" dirty="0">
                <a:latin typeface="+mn-lt"/>
              </a:rPr>
              <a:t>Edward Swaim, Arkansas Natural Resources Commission</a:t>
            </a:r>
          </a:p>
          <a:p>
            <a:pPr marL="0" indent="0">
              <a:buNone/>
            </a:pPr>
            <a:r>
              <a:rPr lang="en-US" dirty="0">
                <a:latin typeface="+mn-lt"/>
              </a:rPr>
              <a:t>101 East Capitol Avenue, Suite 350</a:t>
            </a:r>
          </a:p>
          <a:p>
            <a:pPr marL="0" indent="0">
              <a:buNone/>
            </a:pPr>
            <a:r>
              <a:rPr lang="en-US" dirty="0">
                <a:latin typeface="+mn-lt"/>
              </a:rPr>
              <a:t>Little Rock, Arkansas 72201</a:t>
            </a:r>
          </a:p>
          <a:p>
            <a:pPr marL="0" indent="0">
              <a:buNone/>
            </a:pPr>
            <a:r>
              <a:rPr lang="en-US" u="sng" dirty="0">
                <a:latin typeface="+mn-lt"/>
              </a:rPr>
              <a:t>501-682-3979</a:t>
            </a:r>
          </a:p>
          <a:p>
            <a:pPr marL="0" indent="-365760">
              <a:buNone/>
            </a:pPr>
            <a:r>
              <a:rPr lang="en-US" sz="2000" b="1" dirty="0">
                <a:solidFill>
                  <a:schemeClr val="accent3"/>
                </a:solidFill>
                <a:latin typeface="+mn-lt"/>
              </a:rPr>
              <a:t>          </a:t>
            </a:r>
            <a:r>
              <a:rPr lang="en-US" sz="2000" b="1" u="sng" dirty="0">
                <a:solidFill>
                  <a:schemeClr val="tx2"/>
                </a:solidFill>
                <a:latin typeface="+mn-lt"/>
              </a:rPr>
              <a:t>edward.swaim@arkansas.gov</a:t>
            </a:r>
          </a:p>
        </p:txBody>
      </p:sp>
    </p:spTree>
    <p:extLst>
      <p:ext uri="{BB962C8B-B14F-4D97-AF65-F5344CB8AC3E}">
        <p14:creationId xmlns:p14="http://schemas.microsoft.com/office/powerpoint/2010/main" val="3220863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035B87F-84B6-4D33-A578-FC185AB12362}" type="slidenum">
              <a:rPr lang="en-US"/>
              <a:pPr>
                <a:defRPr/>
              </a:pPr>
              <a:t>6</a:t>
            </a:fld>
            <a:endParaRPr lang="en-US" dirty="0"/>
          </a:p>
        </p:txBody>
      </p:sp>
      <p:sp>
        <p:nvSpPr>
          <p:cNvPr id="3075" name="Rectangle 2"/>
          <p:cNvSpPr>
            <a:spLocks noGrp="1" noChangeArrowheads="1"/>
          </p:cNvSpPr>
          <p:nvPr>
            <p:ph type="title"/>
          </p:nvPr>
        </p:nvSpPr>
        <p:spPr/>
        <p:txBody>
          <a:bodyPr/>
          <a:lstStyle/>
          <a:p>
            <a:pPr eaLnBrk="1" hangingPunct="1"/>
            <a:r>
              <a:rPr lang="en-US" altLang="en-US" dirty="0"/>
              <a:t>Common Law Riparian Doctrine</a:t>
            </a:r>
          </a:p>
        </p:txBody>
      </p:sp>
      <p:sp>
        <p:nvSpPr>
          <p:cNvPr id="3076" name="Rectangle 3"/>
          <p:cNvSpPr>
            <a:spLocks noGrp="1" noChangeArrowheads="1"/>
          </p:cNvSpPr>
          <p:nvPr>
            <p:ph type="body" idx="1"/>
          </p:nvPr>
        </p:nvSpPr>
        <p:spPr>
          <a:xfrm>
            <a:off x="457200" y="1447801"/>
            <a:ext cx="8229600" cy="2590800"/>
          </a:xfrm>
        </p:spPr>
        <p:txBody>
          <a:bodyPr/>
          <a:lstStyle/>
          <a:p>
            <a:pPr eaLnBrk="1" hangingPunct="1"/>
            <a:r>
              <a:rPr lang="en-US" altLang="en-US" dirty="0" smtClean="0"/>
              <a:t>Purest form of rule: “Natural Flow”</a:t>
            </a:r>
            <a:endParaRPr lang="en-US" altLang="en-US" dirty="0"/>
          </a:p>
          <a:p>
            <a:pPr eaLnBrk="1" hangingPunct="1"/>
            <a:r>
              <a:rPr lang="en-US" altLang="en-US" dirty="0" smtClean="0"/>
              <a:t>Each property owner who has water flowing by his land is entitled to have the full flow of the stream going by without significant pollution from upstream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7DBB9DCB-D3C4-4767-BD14-706CABD6BFD8}" type="slidenum">
              <a:rPr lang="en-US"/>
              <a:pPr>
                <a:defRPr/>
              </a:pPr>
              <a:t>7</a:t>
            </a:fld>
            <a:endParaRPr lang="en-US" dirty="0"/>
          </a:p>
        </p:txBody>
      </p:sp>
      <p:sp>
        <p:nvSpPr>
          <p:cNvPr id="4099" name="Rectangle 2"/>
          <p:cNvSpPr>
            <a:spLocks noGrp="1" noChangeArrowheads="1"/>
          </p:cNvSpPr>
          <p:nvPr>
            <p:ph type="title"/>
          </p:nvPr>
        </p:nvSpPr>
        <p:spPr/>
        <p:txBody>
          <a:bodyPr/>
          <a:lstStyle/>
          <a:p>
            <a:pPr eaLnBrk="1" hangingPunct="1"/>
            <a:r>
              <a:rPr lang="en-US" altLang="en-US" dirty="0" smtClean="0"/>
              <a:t>Progress Made Rule Impractical</a:t>
            </a:r>
            <a:endParaRPr lang="en-US" altLang="en-US" dirty="0"/>
          </a:p>
        </p:txBody>
      </p:sp>
      <p:sp>
        <p:nvSpPr>
          <p:cNvPr id="4100" name="Rectangle 3"/>
          <p:cNvSpPr>
            <a:spLocks noGrp="1" noChangeArrowheads="1"/>
          </p:cNvSpPr>
          <p:nvPr>
            <p:ph type="body" idx="1"/>
          </p:nvPr>
        </p:nvSpPr>
        <p:spPr>
          <a:xfrm>
            <a:off x="457200" y="1600200"/>
            <a:ext cx="3886200" cy="4571999"/>
          </a:xfrm>
        </p:spPr>
        <p:txBody>
          <a:bodyPr/>
          <a:lstStyle/>
          <a:p>
            <a:pPr eaLnBrk="1" hangingPunct="1"/>
            <a:r>
              <a:rPr lang="en-US" altLang="en-US" sz="2800" dirty="0" smtClean="0"/>
              <a:t>Uses such as agricultural irrigation, mill ponds, and industrial use would diminish the “natural flow” to downstream neighbors</a:t>
            </a:r>
          </a:p>
          <a:p>
            <a:pPr eaLnBrk="1" hangingPunct="1"/>
            <a:r>
              <a:rPr lang="en-US" altLang="en-US" sz="2800" dirty="0" smtClean="0"/>
              <a:t>Wastewater discharge</a:t>
            </a: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592934" y="1524000"/>
            <a:ext cx="3505200" cy="4347247"/>
          </a:xfrm>
          <a:prstGeom prst="rect">
            <a:avLst/>
          </a:prstGeom>
          <a:ln w="19050">
            <a:solidFill>
              <a:schemeClr val="tx1"/>
            </a:solidFill>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9B0BDEA-4015-43DC-848E-993DD1C78613}" type="slidenum">
              <a:rPr lang="en-US"/>
              <a:pPr>
                <a:defRPr/>
              </a:pPr>
              <a:t>8</a:t>
            </a:fld>
            <a:endParaRPr lang="en-US" dirty="0"/>
          </a:p>
        </p:txBody>
      </p:sp>
      <p:sp>
        <p:nvSpPr>
          <p:cNvPr id="5123" name="Rectangle 2"/>
          <p:cNvSpPr>
            <a:spLocks noGrp="1" noChangeArrowheads="1"/>
          </p:cNvSpPr>
          <p:nvPr>
            <p:ph type="title"/>
          </p:nvPr>
        </p:nvSpPr>
        <p:spPr/>
        <p:txBody>
          <a:bodyPr/>
          <a:lstStyle/>
          <a:p>
            <a:pPr eaLnBrk="1" hangingPunct="1"/>
            <a:r>
              <a:rPr lang="en-US" altLang="en-US" dirty="0"/>
              <a:t>Reasonable Use</a:t>
            </a:r>
          </a:p>
        </p:txBody>
      </p:sp>
      <p:sp>
        <p:nvSpPr>
          <p:cNvPr id="5124" name="Rectangle 3"/>
          <p:cNvSpPr>
            <a:spLocks noGrp="1" noChangeArrowheads="1"/>
          </p:cNvSpPr>
          <p:nvPr>
            <p:ph type="body" idx="1"/>
          </p:nvPr>
        </p:nvSpPr>
        <p:spPr>
          <a:xfrm>
            <a:off x="457200" y="1447800"/>
            <a:ext cx="8229600" cy="4525963"/>
          </a:xfrm>
        </p:spPr>
        <p:txBody>
          <a:bodyPr/>
          <a:lstStyle/>
          <a:p>
            <a:pPr eaLnBrk="1" hangingPunct="1"/>
            <a:r>
              <a:rPr lang="en-US" altLang="en-US" sz="2800" dirty="0" smtClean="0"/>
              <a:t>Industrial development and technology required changes to riparianism</a:t>
            </a:r>
          </a:p>
          <a:p>
            <a:pPr eaLnBrk="1" hangingPunct="1"/>
            <a:r>
              <a:rPr lang="en-US" altLang="en-US" sz="2800" dirty="0" smtClean="0"/>
              <a:t>Consumptive and non-consumptive use limited by their reasonableness and whether they cause unreasonable harm to other riparians</a:t>
            </a:r>
          </a:p>
          <a:p>
            <a:pPr eaLnBrk="1" hangingPunct="1"/>
            <a:r>
              <a:rPr lang="en-US" altLang="en-US" sz="2800" dirty="0" smtClean="0"/>
              <a:t>Adopted in Arkansas in 1955 in </a:t>
            </a:r>
            <a:r>
              <a:rPr lang="en-US" altLang="en-US" sz="2800" u="sng" dirty="0" smtClean="0"/>
              <a:t>Harris v. Brooks</a:t>
            </a:r>
          </a:p>
          <a:p>
            <a:pPr marL="0" indent="0" eaLnBrk="1" hangingPunct="1">
              <a:buNone/>
            </a:pPr>
            <a:endParaRPr lang="en-US" altLang="en-US" sz="2800" u="sng"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B222706-A0D5-4763-9143-4A929B9CB0E6}" type="slidenum">
              <a:rPr lang="en-US"/>
              <a:pPr>
                <a:defRPr/>
              </a:pPr>
              <a:t>9</a:t>
            </a:fld>
            <a:endParaRPr lang="en-US" dirty="0"/>
          </a:p>
        </p:txBody>
      </p:sp>
      <p:sp>
        <p:nvSpPr>
          <p:cNvPr id="9219" name="Rectangle 2"/>
          <p:cNvSpPr>
            <a:spLocks noGrp="1" noChangeArrowheads="1"/>
          </p:cNvSpPr>
          <p:nvPr>
            <p:ph type="title"/>
          </p:nvPr>
        </p:nvSpPr>
        <p:spPr/>
        <p:txBody>
          <a:bodyPr/>
          <a:lstStyle/>
          <a:p>
            <a:pPr eaLnBrk="1" hangingPunct="1"/>
            <a:r>
              <a:rPr lang="en-US" altLang="en-US" sz="4000" u="sng" dirty="0" smtClean="0"/>
              <a:t>Harris v. Brooks</a:t>
            </a:r>
            <a:r>
              <a:rPr lang="en-US" altLang="en-US" sz="4000" dirty="0" smtClean="0"/>
              <a:t>	</a:t>
            </a:r>
          </a:p>
        </p:txBody>
      </p:sp>
      <p:sp>
        <p:nvSpPr>
          <p:cNvPr id="9220" name="Rectangle 3"/>
          <p:cNvSpPr>
            <a:spLocks noGrp="1" noChangeArrowheads="1"/>
          </p:cNvSpPr>
          <p:nvPr>
            <p:ph type="body" idx="1"/>
          </p:nvPr>
        </p:nvSpPr>
        <p:spPr>
          <a:xfrm>
            <a:off x="533400" y="1371600"/>
            <a:ext cx="8229600" cy="4525963"/>
          </a:xfrm>
        </p:spPr>
        <p:txBody>
          <a:bodyPr/>
          <a:lstStyle/>
          <a:p>
            <a:r>
              <a:rPr lang="en-US" altLang="en-US" u="sng" dirty="0"/>
              <a:t>Harris v. Brooks</a:t>
            </a:r>
            <a:r>
              <a:rPr lang="en-US" altLang="en-US" dirty="0"/>
              <a:t>, </a:t>
            </a:r>
            <a:r>
              <a:rPr lang="en-US" dirty="0"/>
              <a:t>283 S.W.2d </a:t>
            </a:r>
            <a:r>
              <a:rPr lang="en-US" dirty="0" smtClean="0"/>
              <a:t>129, 225 </a:t>
            </a:r>
            <a:r>
              <a:rPr lang="en-US" dirty="0"/>
              <a:t>Ark. 436</a:t>
            </a:r>
            <a:r>
              <a:rPr lang="en-US" altLang="en-US" dirty="0"/>
              <a:t> </a:t>
            </a:r>
            <a:r>
              <a:rPr lang="en-US" altLang="en-US" dirty="0" smtClean="0"/>
              <a:t>(1955)</a:t>
            </a:r>
            <a:endParaRPr lang="en-US" altLang="en-US" dirty="0"/>
          </a:p>
          <a:p>
            <a:pPr eaLnBrk="1" hangingPunct="1"/>
            <a:r>
              <a:rPr lang="en-US" altLang="en-US" dirty="0" smtClean="0"/>
              <a:t>Farmers v. boat dock</a:t>
            </a:r>
          </a:p>
          <a:p>
            <a:pPr eaLnBrk="1" hangingPunct="1"/>
            <a:r>
              <a:rPr lang="en-US" altLang="en-US" dirty="0" smtClean="0"/>
              <a:t>Analyzed natural flow and reasonable use theory and adopted the latter</a:t>
            </a:r>
          </a:p>
          <a:p>
            <a:pPr eaLnBrk="1" hangingPunct="1"/>
            <a:r>
              <a:rPr lang="en-US" altLang="en-US" dirty="0" smtClean="0"/>
              <a:t>But, it is impractical to have the Arkansas Supreme Court set stop-pump lake levels!</a:t>
            </a:r>
          </a:p>
          <a:p>
            <a:pPr eaLnBrk="1" hangingPunct="1"/>
            <a:endParaRPr lang="en-US"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11703</TotalTime>
  <Words>2149</Words>
  <Application>Microsoft Office PowerPoint</Application>
  <PresentationFormat>On-screen Show (4:3)</PresentationFormat>
  <Paragraphs>312</Paragraphs>
  <Slides>52</Slides>
  <Notes>20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Default Design</vt:lpstr>
      <vt:lpstr>Law of Arkansas Surface and Groundwater Rights</vt:lpstr>
      <vt:lpstr>Topics to be covered</vt:lpstr>
      <vt:lpstr>The Right to Use Surface water and Groundwater</vt:lpstr>
      <vt:lpstr>Riparian Land</vt:lpstr>
      <vt:lpstr>PowerPoint Presentation</vt:lpstr>
      <vt:lpstr>Common Law Riparian Doctrine</vt:lpstr>
      <vt:lpstr>Progress Made Rule Impractical</vt:lpstr>
      <vt:lpstr>Reasonable Use</vt:lpstr>
      <vt:lpstr>Harris v. Brooks </vt:lpstr>
      <vt:lpstr>Harris v. Brooks Rules</vt:lpstr>
      <vt:lpstr>Groundwater</vt:lpstr>
      <vt:lpstr>Groundwater Cases</vt:lpstr>
      <vt:lpstr>Protecting Surface and Groundwater Rights</vt:lpstr>
      <vt:lpstr>Legislation to Manage Water Rights</vt:lpstr>
      <vt:lpstr>Dams</vt:lpstr>
      <vt:lpstr>Minimum Streamflow</vt:lpstr>
      <vt:lpstr>Non-Riparian Permitting</vt:lpstr>
      <vt:lpstr>Plum Bayou Irrigation Project</vt:lpstr>
      <vt:lpstr>Non-Riparian Permitting Law</vt:lpstr>
      <vt:lpstr>Water Use Registration/Reporting</vt:lpstr>
      <vt:lpstr>Allocation of Surface Water</vt:lpstr>
      <vt:lpstr>Usable Without Allocation</vt:lpstr>
      <vt:lpstr>Reserved Uses</vt:lpstr>
      <vt:lpstr>Allocation Preferences</vt:lpstr>
      <vt:lpstr>Allocation Hierarchy</vt:lpstr>
      <vt:lpstr>Regulation of Groundwater Use</vt:lpstr>
      <vt:lpstr>Current Water Rights Issues</vt:lpstr>
      <vt:lpstr>Current and Future Availability</vt:lpstr>
      <vt:lpstr>Water Use Trends and Issues</vt:lpstr>
      <vt:lpstr>PowerPoint Presentation</vt:lpstr>
      <vt:lpstr>State and Regional Water Management and Planning</vt:lpstr>
      <vt:lpstr>Topics to be covered</vt:lpstr>
      <vt:lpstr>Surface Water Resources</vt:lpstr>
      <vt:lpstr>Surface Water Availability</vt:lpstr>
      <vt:lpstr>PowerPoint Presentation</vt:lpstr>
      <vt:lpstr>Groundwater Resources</vt:lpstr>
      <vt:lpstr>PowerPoint Presentation</vt:lpstr>
      <vt:lpstr>PowerPoint Presentation</vt:lpstr>
      <vt:lpstr>PowerPoint Presentation</vt:lpstr>
      <vt:lpstr>PowerPoint Presentation</vt:lpstr>
      <vt:lpstr>Regional Water Planning</vt:lpstr>
      <vt:lpstr>PowerPoint Presentation</vt:lpstr>
      <vt:lpstr>Arkansas River Compact</vt:lpstr>
      <vt:lpstr>Red River Compact</vt:lpstr>
      <vt:lpstr>Future Projections and Challenges</vt:lpstr>
      <vt:lpstr>Using Excess Surface Water</vt:lpstr>
      <vt:lpstr>Infrastructure</vt:lpstr>
      <vt:lpstr>Drought Planning</vt:lpstr>
      <vt:lpstr>Interstate Transfer Requests</vt:lpstr>
      <vt:lpstr>Water Quality</vt:lpstr>
      <vt:lpstr>Data Gathering and Quality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eswaim</dc:creator>
  <cp:lastModifiedBy>_</cp:lastModifiedBy>
  <cp:revision>106</cp:revision>
  <cp:lastPrinted>2015-12-17T22:00:00Z</cp:lastPrinted>
  <dcterms:created xsi:type="dcterms:W3CDTF">2005-10-07T13:30:26Z</dcterms:created>
  <dcterms:modified xsi:type="dcterms:W3CDTF">2015-12-31T16:22:20Z</dcterms:modified>
</cp:coreProperties>
</file>